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0"/>
  </p:notesMasterIdLst>
  <p:sldIdLst>
    <p:sldId id="256" r:id="rId2"/>
    <p:sldId id="257" r:id="rId3"/>
    <p:sldId id="258" r:id="rId4"/>
    <p:sldId id="259" r:id="rId5"/>
    <p:sldId id="260" r:id="rId6"/>
    <p:sldId id="261" r:id="rId7"/>
    <p:sldId id="271" r:id="rId8"/>
    <p:sldId id="270" r:id="rId9"/>
  </p:sldIdLst>
  <p:sldSz cx="7556500" cy="10693400"/>
  <p:notesSz cx="6858000" cy="9144000"/>
  <p:embeddedFontLst>
    <p:embeddedFont>
      <p:font typeface="Bebas Neue Bold" panose="020B0604020202020204" charset="0"/>
      <p:regular r:id="rId11"/>
    </p:embeddedFont>
    <p:embeddedFont>
      <p:font typeface="Calibri" panose="020F0502020204030204" pitchFamily="34" charset="0"/>
      <p:regular r:id="rId12"/>
      <p:bold r:id="rId13"/>
      <p:italic r:id="rId14"/>
      <p:boldItalic r:id="rId15"/>
    </p:embeddedFont>
    <p:embeddedFont>
      <p:font typeface="Open Sans Extra Bold" panose="020B0604020202020204" charset="0"/>
      <p:regular r:id="rId16"/>
    </p:embeddedFont>
    <p:embeddedFont>
      <p:font typeface="PT Sans" panose="020B0604020202020204" charset="0"/>
      <p:regular r:id="rId17"/>
    </p:embeddedFont>
    <p:embeddedFont>
      <p:font typeface="PT Sans Bold" panose="020B0604020202020204" charset="0"/>
      <p:regular r:id="rId18"/>
    </p:embeddedFont>
    <p:embeddedFont>
      <p:font typeface="PT Sans Italics" panose="020B0604020202020204" charset="0"/>
      <p:regular r:id="rId19"/>
    </p:embeddedFont>
    <p:embeddedFont>
      <p:font typeface="Raleway" panose="020B0003030101060003" pitchFamily="34" charset="0"/>
      <p:regular r:id="rId20"/>
      <p:bold r:id="rId21"/>
    </p:embeddedFont>
    <p:embeddedFont>
      <p:font typeface="Raleway Bold" panose="020B0604020202020204" charset="0"/>
      <p:regular r:id="rId22"/>
    </p:embeddedFont>
    <p:embeddedFont>
      <p:font typeface="Raleway Heavy" panose="020B0003030101060003" pitchFamily="34" charset="0"/>
      <p:regular r:id="rId23"/>
      <p:bold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0" d="100"/>
          <a:sy n="70" d="100"/>
        </p:scale>
        <p:origin x="3132"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font" Target="fonts/font14.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28" Type="http://schemas.openxmlformats.org/officeDocument/2006/relationships/tableStyles" Target="tableStyle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theme" Target="theme/theme1.xml"/></Relationships>
</file>

<file path=ppt/media/image1.jpeg>
</file>

<file path=ppt/media/image2.png>
</file>

<file path=ppt/media/image3.svg>
</file>

<file path=ppt/media/image4.png>
</file>

<file path=ppt/media/image5.png>
</file>

<file path=ppt/media/image6.sv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54CE5E-BE62-4169-9774-38BE7CE13B18}" type="datetimeFigureOut">
              <a:rPr lang="en-US" smtClean="0"/>
              <a:t>12/16/2020</a:t>
            </a:fld>
            <a:endParaRPr lang="en-US"/>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519EBF-6CAB-4F51-A880-07C29E86AFED}" type="slidenum">
              <a:rPr lang="en-US" smtClean="0"/>
              <a:t>‹#›</a:t>
            </a:fld>
            <a:endParaRPr lang="en-US"/>
          </a:p>
        </p:txBody>
      </p:sp>
    </p:spTree>
    <p:extLst>
      <p:ext uri="{BB962C8B-B14F-4D97-AF65-F5344CB8AC3E}">
        <p14:creationId xmlns:p14="http://schemas.microsoft.com/office/powerpoint/2010/main" val="23289801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519EBF-6CAB-4F51-A880-07C29E86AFED}" type="slidenum">
              <a:rPr lang="en-US" smtClean="0"/>
              <a:t>6</a:t>
            </a:fld>
            <a:endParaRPr lang="en-US"/>
          </a:p>
        </p:txBody>
      </p:sp>
    </p:spTree>
    <p:extLst>
      <p:ext uri="{BB962C8B-B14F-4D97-AF65-F5344CB8AC3E}">
        <p14:creationId xmlns:p14="http://schemas.microsoft.com/office/powerpoint/2010/main" val="20161705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519EBF-6CAB-4F51-A880-07C29E86AFED}" type="slidenum">
              <a:rPr lang="en-US" smtClean="0"/>
              <a:t>7</a:t>
            </a:fld>
            <a:endParaRPr lang="en-US"/>
          </a:p>
        </p:txBody>
      </p:sp>
    </p:spTree>
    <p:extLst>
      <p:ext uri="{BB962C8B-B14F-4D97-AF65-F5344CB8AC3E}">
        <p14:creationId xmlns:p14="http://schemas.microsoft.com/office/powerpoint/2010/main" val="19002022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12/16/2020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rcRect l="26909" t="1046" r="26950" b="1004"/>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alphaModFix amt="55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235" t="43933" r="25379" b="43835"/>
          <a:stretch>
            <a:fillRect/>
          </a:stretch>
        </p:blipFill>
        <p:spPr>
          <a:xfrm>
            <a:off x="200490" y="6318356"/>
            <a:ext cx="4006102" cy="658690"/>
          </a:xfrm>
          <a:prstGeom prst="rect">
            <a:avLst/>
          </a:prstGeom>
        </p:spPr>
      </p:pic>
      <p:pic>
        <p:nvPicPr>
          <p:cNvPr id="3" name="Picture 3"/>
          <p:cNvPicPr>
            <a:picLocks noChangeAspect="1"/>
          </p:cNvPicPr>
          <p:nvPr/>
        </p:nvPicPr>
        <p:blipFill>
          <a:blip r:embed="rId5"/>
          <a:srcRect l="907" r="907" b="3628"/>
          <a:stretch>
            <a:fillRect/>
          </a:stretch>
        </p:blipFill>
        <p:spPr>
          <a:xfrm>
            <a:off x="200490" y="9732022"/>
            <a:ext cx="1653306" cy="674661"/>
          </a:xfrm>
          <a:prstGeom prst="rect">
            <a:avLst/>
          </a:prstGeom>
        </p:spPr>
      </p:pic>
      <p:grpSp>
        <p:nvGrpSpPr>
          <p:cNvPr id="4" name="Group 4"/>
          <p:cNvGrpSpPr/>
          <p:nvPr/>
        </p:nvGrpSpPr>
        <p:grpSpPr>
          <a:xfrm>
            <a:off x="353091" y="2632898"/>
            <a:ext cx="3926640" cy="2314865"/>
            <a:chOff x="0" y="0"/>
            <a:chExt cx="1807397" cy="1065512"/>
          </a:xfrm>
        </p:grpSpPr>
        <p:sp>
          <p:nvSpPr>
            <p:cNvPr id="5" name="Freeform 5"/>
            <p:cNvSpPr/>
            <p:nvPr/>
          </p:nvSpPr>
          <p:spPr>
            <a:xfrm>
              <a:off x="0" y="0"/>
              <a:ext cx="1807397" cy="1065512"/>
            </a:xfrm>
            <a:custGeom>
              <a:avLst/>
              <a:gdLst/>
              <a:ahLst/>
              <a:cxnLst/>
              <a:rect l="l" t="t" r="r" b="b"/>
              <a:pathLst>
                <a:path w="1807397" h="1065512">
                  <a:moveTo>
                    <a:pt x="0" y="0"/>
                  </a:moveTo>
                  <a:lnTo>
                    <a:pt x="1807397" y="0"/>
                  </a:lnTo>
                  <a:lnTo>
                    <a:pt x="1807397" y="1065512"/>
                  </a:lnTo>
                  <a:lnTo>
                    <a:pt x="0" y="1065512"/>
                  </a:lnTo>
                  <a:close/>
                </a:path>
              </a:pathLst>
            </a:custGeom>
            <a:solidFill>
              <a:srgbClr val="222222">
                <a:alpha val="78823"/>
              </a:srgbClr>
            </a:solidFill>
          </p:spPr>
        </p:sp>
      </p:grpSp>
      <p:grpSp>
        <p:nvGrpSpPr>
          <p:cNvPr id="6" name="Group 6"/>
          <p:cNvGrpSpPr/>
          <p:nvPr/>
        </p:nvGrpSpPr>
        <p:grpSpPr>
          <a:xfrm>
            <a:off x="80829" y="2883272"/>
            <a:ext cx="3926640" cy="2314865"/>
            <a:chOff x="0" y="0"/>
            <a:chExt cx="1807397" cy="1065512"/>
          </a:xfrm>
        </p:grpSpPr>
        <p:sp>
          <p:nvSpPr>
            <p:cNvPr id="7" name="Freeform 7"/>
            <p:cNvSpPr/>
            <p:nvPr/>
          </p:nvSpPr>
          <p:spPr>
            <a:xfrm>
              <a:off x="0" y="0"/>
              <a:ext cx="1807397" cy="1065512"/>
            </a:xfrm>
            <a:custGeom>
              <a:avLst/>
              <a:gdLst/>
              <a:ahLst/>
              <a:cxnLst/>
              <a:rect l="l" t="t" r="r" b="b"/>
              <a:pathLst>
                <a:path w="1807397" h="1065512">
                  <a:moveTo>
                    <a:pt x="0" y="0"/>
                  </a:moveTo>
                  <a:lnTo>
                    <a:pt x="1807397" y="0"/>
                  </a:lnTo>
                  <a:lnTo>
                    <a:pt x="1807397" y="1065512"/>
                  </a:lnTo>
                  <a:lnTo>
                    <a:pt x="0" y="1065512"/>
                  </a:lnTo>
                  <a:close/>
                </a:path>
              </a:pathLst>
            </a:custGeom>
            <a:solidFill>
              <a:srgbClr val="222222">
                <a:alpha val="52941"/>
              </a:srgbClr>
            </a:solidFill>
          </p:spPr>
        </p:sp>
      </p:grpSp>
      <p:pic>
        <p:nvPicPr>
          <p:cNvPr id="8" name="Picture 8"/>
          <p:cNvPicPr>
            <a:picLocks noChangeAspect="1"/>
          </p:cNvPicPr>
          <p:nvPr/>
        </p:nvPicPr>
        <p:blipFill>
          <a:blip r:embed="rId3">
            <a:alphaModFix amt="55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235" t="44185" r="52572" b="43835"/>
          <a:stretch>
            <a:fillRect/>
          </a:stretch>
        </p:blipFill>
        <p:spPr>
          <a:xfrm>
            <a:off x="200490" y="7215977"/>
            <a:ext cx="2853557" cy="724350"/>
          </a:xfrm>
          <a:prstGeom prst="rect">
            <a:avLst/>
          </a:prstGeom>
        </p:spPr>
      </p:pic>
      <p:sp>
        <p:nvSpPr>
          <p:cNvPr id="9" name="TextBox 9"/>
          <p:cNvSpPr txBox="1"/>
          <p:nvPr/>
        </p:nvSpPr>
        <p:spPr>
          <a:xfrm>
            <a:off x="353091" y="2978522"/>
            <a:ext cx="3747183" cy="2053773"/>
          </a:xfrm>
          <a:prstGeom prst="rect">
            <a:avLst/>
          </a:prstGeom>
        </p:spPr>
        <p:txBody>
          <a:bodyPr lIns="0" tIns="0" rIns="0" bIns="0" rtlCol="0" anchor="t">
            <a:spAutoFit/>
          </a:bodyPr>
          <a:lstStyle/>
          <a:p>
            <a:pPr algn="just">
              <a:lnSpc>
                <a:spcPts val="5294"/>
              </a:lnSpc>
            </a:pPr>
            <a:r>
              <a:rPr lang="en-US" sz="5294" spc="370" dirty="0">
                <a:solidFill>
                  <a:srgbClr val="FFFFFF"/>
                </a:solidFill>
                <a:latin typeface="Raleway Heavy"/>
              </a:rPr>
              <a:t>CYBER SECURITY INDEX</a:t>
            </a:r>
          </a:p>
        </p:txBody>
      </p:sp>
      <p:sp>
        <p:nvSpPr>
          <p:cNvPr id="10" name="TextBox 10"/>
          <p:cNvSpPr txBox="1"/>
          <p:nvPr/>
        </p:nvSpPr>
        <p:spPr>
          <a:xfrm>
            <a:off x="223750" y="6467003"/>
            <a:ext cx="4621201" cy="359073"/>
          </a:xfrm>
          <a:prstGeom prst="rect">
            <a:avLst/>
          </a:prstGeom>
        </p:spPr>
        <p:txBody>
          <a:bodyPr lIns="0" tIns="0" rIns="0" bIns="0" rtlCol="0" anchor="t">
            <a:spAutoFit/>
          </a:bodyPr>
          <a:lstStyle/>
          <a:p>
            <a:pPr algn="just">
              <a:lnSpc>
                <a:spcPts val="2806"/>
              </a:lnSpc>
            </a:pPr>
            <a:r>
              <a:rPr lang="en-US" sz="2647" spc="79" dirty="0">
                <a:solidFill>
                  <a:srgbClr val="FFFFFF"/>
                </a:solidFill>
                <a:latin typeface="Raleway Bold"/>
              </a:rPr>
              <a:t>COMPANY -</a:t>
            </a:r>
          </a:p>
        </p:txBody>
      </p:sp>
      <p:sp>
        <p:nvSpPr>
          <p:cNvPr id="11" name="TextBox 11"/>
          <p:cNvSpPr txBox="1"/>
          <p:nvPr/>
        </p:nvSpPr>
        <p:spPr>
          <a:xfrm>
            <a:off x="200490" y="9311390"/>
            <a:ext cx="2010881" cy="179620"/>
          </a:xfrm>
          <a:prstGeom prst="rect">
            <a:avLst/>
          </a:prstGeom>
        </p:spPr>
        <p:txBody>
          <a:bodyPr lIns="0" tIns="0" rIns="0" bIns="0" rtlCol="0" anchor="t">
            <a:spAutoFit/>
          </a:bodyPr>
          <a:lstStyle/>
          <a:p>
            <a:pPr algn="just">
              <a:lnSpc>
                <a:spcPts val="1382"/>
              </a:lnSpc>
            </a:pPr>
            <a:r>
              <a:rPr lang="en-US" sz="1304" spc="78">
                <a:solidFill>
                  <a:srgbClr val="FFFFFF"/>
                </a:solidFill>
                <a:latin typeface="Raleway"/>
              </a:rPr>
              <a:t>POWERED BY</a:t>
            </a:r>
          </a:p>
        </p:txBody>
      </p:sp>
      <p:sp>
        <p:nvSpPr>
          <p:cNvPr id="12" name="TextBox 12"/>
          <p:cNvSpPr txBox="1"/>
          <p:nvPr/>
        </p:nvSpPr>
        <p:spPr>
          <a:xfrm>
            <a:off x="223750" y="7235027"/>
            <a:ext cx="5281612" cy="218948"/>
          </a:xfrm>
          <a:prstGeom prst="rect">
            <a:avLst/>
          </a:prstGeom>
        </p:spPr>
        <p:txBody>
          <a:bodyPr lIns="0" tIns="0" rIns="0" bIns="0" rtlCol="0" anchor="t">
            <a:spAutoFit/>
          </a:bodyPr>
          <a:lstStyle/>
          <a:p>
            <a:pPr>
              <a:lnSpc>
                <a:spcPts val="1696"/>
              </a:lnSpc>
            </a:pPr>
            <a:r>
              <a:rPr lang="en-US" sz="1600" spc="48" dirty="0">
                <a:solidFill>
                  <a:srgbClr val="FFFFFF"/>
                </a:solidFill>
                <a:latin typeface="Raleway Bold"/>
              </a:rPr>
              <a:t>REPORT -</a:t>
            </a:r>
          </a:p>
        </p:txBody>
      </p:sp>
      <p:sp>
        <p:nvSpPr>
          <p:cNvPr id="13" name="TextBox 13"/>
          <p:cNvSpPr txBox="1"/>
          <p:nvPr/>
        </p:nvSpPr>
        <p:spPr>
          <a:xfrm>
            <a:off x="223750" y="7650966"/>
            <a:ext cx="5281612" cy="218948"/>
          </a:xfrm>
          <a:prstGeom prst="rect">
            <a:avLst/>
          </a:prstGeom>
        </p:spPr>
        <p:txBody>
          <a:bodyPr lIns="0" tIns="0" rIns="0" bIns="0" rtlCol="0" anchor="t">
            <a:spAutoFit/>
          </a:bodyPr>
          <a:lstStyle/>
          <a:p>
            <a:pPr>
              <a:lnSpc>
                <a:spcPts val="1696"/>
              </a:lnSpc>
            </a:pPr>
            <a:r>
              <a:rPr lang="en-US" sz="1600" spc="48">
                <a:solidFill>
                  <a:srgbClr val="FFFFFF"/>
                </a:solidFill>
                <a:latin typeface="Raleway Bold"/>
              </a:rPr>
              <a:t>DD / MM </a:t>
            </a:r>
            <a:r>
              <a:rPr lang="en-US" sz="1600" spc="48" dirty="0">
                <a:solidFill>
                  <a:srgbClr val="FFFFFF"/>
                </a:solidFill>
                <a:latin typeface="Raleway Bold"/>
              </a:rPr>
              <a:t>/ YYYY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47700" y="531161"/>
            <a:ext cx="6248784" cy="194979"/>
            <a:chOff x="0" y="0"/>
            <a:chExt cx="8331712" cy="259972"/>
          </a:xfrm>
        </p:grpSpPr>
        <p:sp>
          <p:nvSpPr>
            <p:cNvPr id="3" name="TextBox 3"/>
            <p:cNvSpPr txBox="1"/>
            <p:nvPr/>
          </p:nvSpPr>
          <p:spPr>
            <a:xfrm>
              <a:off x="5127000" y="-28575"/>
              <a:ext cx="3204712" cy="288547"/>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4" name="TextBox 4"/>
            <p:cNvSpPr txBox="1"/>
            <p:nvPr/>
          </p:nvSpPr>
          <p:spPr>
            <a:xfrm>
              <a:off x="0" y="-28575"/>
              <a:ext cx="3680698"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b="105"/>
          <a:stretch>
            <a:fillRect/>
          </a:stretch>
        </p:blipFill>
        <p:spPr>
          <a:xfrm rot="-5400000">
            <a:off x="-22328" y="3093615"/>
            <a:ext cx="7607719" cy="7599693"/>
          </a:xfrm>
          <a:prstGeom prst="rect">
            <a:avLst/>
          </a:prstGeom>
        </p:spPr>
      </p:pic>
      <p:sp>
        <p:nvSpPr>
          <p:cNvPr id="6" name="TextBox 6"/>
          <p:cNvSpPr txBox="1"/>
          <p:nvPr/>
        </p:nvSpPr>
        <p:spPr>
          <a:xfrm>
            <a:off x="647700" y="918327"/>
            <a:ext cx="2171700" cy="592222"/>
          </a:xfrm>
          <a:prstGeom prst="rect">
            <a:avLst/>
          </a:prstGeom>
        </p:spPr>
        <p:txBody>
          <a:bodyPr lIns="0" tIns="0" rIns="0" bIns="0" rtlCol="0" anchor="t">
            <a:spAutoFit/>
          </a:bodyPr>
          <a:lstStyle/>
          <a:p>
            <a:pPr>
              <a:lnSpc>
                <a:spcPts val="4632"/>
              </a:lnSpc>
            </a:pPr>
            <a:r>
              <a:rPr lang="en-US" sz="3309" spc="661">
                <a:solidFill>
                  <a:srgbClr val="222222"/>
                </a:solidFill>
                <a:latin typeface="Bebas Neue Bold"/>
              </a:rPr>
              <a:t>i</a:t>
            </a:r>
          </a:p>
        </p:txBody>
      </p:sp>
      <p:grpSp>
        <p:nvGrpSpPr>
          <p:cNvPr id="7" name="Group 7"/>
          <p:cNvGrpSpPr/>
          <p:nvPr/>
        </p:nvGrpSpPr>
        <p:grpSpPr>
          <a:xfrm>
            <a:off x="-4345" y="1947241"/>
            <a:ext cx="2083695" cy="8599665"/>
            <a:chOff x="0" y="0"/>
            <a:chExt cx="2778260" cy="11466220"/>
          </a:xfrm>
        </p:grpSpPr>
        <p:pic>
          <p:nvPicPr>
            <p:cNvPr id="8" name="Picture 8"/>
            <p:cNvPicPr>
              <a:picLocks noChangeAspect="1"/>
            </p:cNvPicPr>
            <p:nvPr/>
          </p:nvPicPr>
          <p:blipFill>
            <a:blip r:embed="rId4"/>
            <a:srcRect l="41934" r="41934"/>
            <a:stretch>
              <a:fillRect/>
            </a:stretch>
          </p:blipFill>
          <p:spPr>
            <a:xfrm>
              <a:off x="0" y="0"/>
              <a:ext cx="2778260" cy="11466220"/>
            </a:xfrm>
            <a:prstGeom prst="rect">
              <a:avLst/>
            </a:prstGeom>
          </p:spPr>
        </p:pic>
      </p:grpSp>
      <p:grpSp>
        <p:nvGrpSpPr>
          <p:cNvPr id="9" name="Group 9"/>
          <p:cNvGrpSpPr/>
          <p:nvPr/>
        </p:nvGrpSpPr>
        <p:grpSpPr>
          <a:xfrm>
            <a:off x="2819400" y="2118816"/>
            <a:ext cx="4486192" cy="3911131"/>
            <a:chOff x="0" y="0"/>
            <a:chExt cx="5981590" cy="5214840"/>
          </a:xfrm>
        </p:grpSpPr>
        <p:sp>
          <p:nvSpPr>
            <p:cNvPr id="10" name="TextBox 10"/>
            <p:cNvSpPr txBox="1"/>
            <p:nvPr/>
          </p:nvSpPr>
          <p:spPr>
            <a:xfrm>
              <a:off x="0" y="0"/>
              <a:ext cx="5435600" cy="688418"/>
            </a:xfrm>
            <a:prstGeom prst="rect">
              <a:avLst/>
            </a:prstGeom>
          </p:spPr>
          <p:txBody>
            <a:bodyPr lIns="0" tIns="0" rIns="0" bIns="0" rtlCol="0" anchor="t">
              <a:spAutoFit/>
            </a:bodyPr>
            <a:lstStyle/>
            <a:p>
              <a:pPr>
                <a:lnSpc>
                  <a:spcPts val="3805"/>
                </a:lnSpc>
              </a:pPr>
              <a:r>
                <a:rPr lang="en-US" sz="3309" spc="297">
                  <a:solidFill>
                    <a:srgbClr val="495052"/>
                  </a:solidFill>
                  <a:latin typeface="Bebas Neue Bold"/>
                </a:rPr>
                <a:t>TABLE OF CONTENTS</a:t>
              </a:r>
            </a:p>
          </p:txBody>
        </p:sp>
        <p:sp>
          <p:nvSpPr>
            <p:cNvPr id="11" name="TextBox 11"/>
            <p:cNvSpPr txBox="1"/>
            <p:nvPr/>
          </p:nvSpPr>
          <p:spPr>
            <a:xfrm>
              <a:off x="3351" y="2314302"/>
              <a:ext cx="5435601" cy="2900538"/>
            </a:xfrm>
            <a:prstGeom prst="rect">
              <a:avLst/>
            </a:prstGeom>
          </p:spPr>
          <p:txBody>
            <a:bodyPr lIns="0" tIns="0" rIns="0" bIns="0" rtlCol="0" anchor="t">
              <a:spAutoFit/>
            </a:bodyPr>
            <a:lstStyle/>
            <a:p>
              <a:pPr marL="285781" lvl="1" indent="-142891">
                <a:lnSpc>
                  <a:spcPts val="1853"/>
                </a:lnSpc>
                <a:buFont typeface="Arial"/>
                <a:buChar char="•"/>
              </a:pPr>
              <a:r>
                <a:rPr lang="en-US" sz="1323" dirty="0">
                  <a:solidFill>
                    <a:srgbClr val="495052"/>
                  </a:solidFill>
                  <a:latin typeface="PT Sans Bold"/>
                </a:rPr>
                <a:t>Executive Summary</a:t>
              </a:r>
            </a:p>
            <a:p>
              <a:pPr marL="285781" lvl="1" indent="-142891">
                <a:lnSpc>
                  <a:spcPts val="1853"/>
                </a:lnSpc>
                <a:buFont typeface="Arial"/>
                <a:buChar char="•"/>
              </a:pPr>
              <a:r>
                <a:rPr lang="en-US" sz="1323" dirty="0">
                  <a:solidFill>
                    <a:srgbClr val="495052"/>
                  </a:solidFill>
                  <a:latin typeface="PT Sans Bold"/>
                </a:rPr>
                <a:t>Scope</a:t>
              </a:r>
            </a:p>
            <a:p>
              <a:pPr marL="285781" lvl="1" indent="-142891">
                <a:lnSpc>
                  <a:spcPts val="1853"/>
                </a:lnSpc>
                <a:buFont typeface="Arial"/>
                <a:buChar char="•"/>
              </a:pPr>
              <a:r>
                <a:rPr lang="en-US" sz="1323" dirty="0">
                  <a:solidFill>
                    <a:srgbClr val="495052"/>
                  </a:solidFill>
                  <a:latin typeface="PT Sans Bold"/>
                </a:rPr>
                <a:t>Results</a:t>
              </a:r>
            </a:p>
            <a:p>
              <a:pPr marL="285781" lvl="1" indent="-142891">
                <a:lnSpc>
                  <a:spcPts val="1853"/>
                </a:lnSpc>
                <a:buFont typeface="Arial"/>
                <a:buChar char="•"/>
              </a:pPr>
              <a:r>
                <a:rPr lang="en-US" sz="1323" dirty="0">
                  <a:solidFill>
                    <a:srgbClr val="495052"/>
                  </a:solidFill>
                  <a:latin typeface="PT Sans Bold"/>
                </a:rPr>
                <a:t>Methodology</a:t>
              </a:r>
            </a:p>
            <a:p>
              <a:pPr marL="285781" lvl="1" indent="-142891">
                <a:lnSpc>
                  <a:spcPts val="1853"/>
                </a:lnSpc>
                <a:buFont typeface="Arial"/>
                <a:buChar char="•"/>
              </a:pPr>
              <a:r>
                <a:rPr lang="en-US" sz="1323" dirty="0">
                  <a:solidFill>
                    <a:srgbClr val="495052"/>
                  </a:solidFill>
                  <a:latin typeface="PT Sans Bold"/>
                </a:rPr>
                <a:t>Findings</a:t>
              </a:r>
            </a:p>
            <a:p>
              <a:pPr marL="571563" lvl="2" indent="-190521">
                <a:lnSpc>
                  <a:spcPts val="1853"/>
                </a:lnSpc>
                <a:buFont typeface="Arial"/>
                <a:buChar char="⚬"/>
              </a:pPr>
              <a:r>
                <a:rPr lang="en-US" sz="1323" dirty="0">
                  <a:solidFill>
                    <a:srgbClr val="495052"/>
                  </a:solidFill>
                  <a:latin typeface="PT Sans"/>
                </a:rPr>
                <a:t>Severity assessments summary</a:t>
              </a:r>
            </a:p>
            <a:p>
              <a:pPr marL="571563" lvl="2" indent="-190521">
                <a:lnSpc>
                  <a:spcPts val="1853"/>
                </a:lnSpc>
                <a:buFont typeface="Arial"/>
                <a:buChar char="⚬"/>
              </a:pPr>
              <a:r>
                <a:rPr lang="en-US" sz="1323" dirty="0">
                  <a:solidFill>
                    <a:srgbClr val="495052"/>
                  </a:solidFill>
                  <a:latin typeface="PT Sans"/>
                </a:rPr>
                <a:t>Hydra</a:t>
              </a:r>
            </a:p>
            <a:p>
              <a:pPr marL="285781" lvl="1" indent="-142891">
                <a:lnSpc>
                  <a:spcPts val="1853"/>
                </a:lnSpc>
                <a:buFont typeface="Arial"/>
                <a:buChar char="•"/>
              </a:pPr>
              <a:r>
                <a:rPr lang="en-US" sz="1323" dirty="0">
                  <a:solidFill>
                    <a:srgbClr val="495052"/>
                  </a:solidFill>
                  <a:latin typeface="PT Sans Bold"/>
                </a:rPr>
                <a:t>Remediation</a:t>
              </a:r>
            </a:p>
            <a:p>
              <a:pPr>
                <a:lnSpc>
                  <a:spcPts val="1853"/>
                </a:lnSpc>
              </a:pPr>
              <a:endParaRPr lang="en-US" sz="1323" dirty="0">
                <a:solidFill>
                  <a:srgbClr val="495052"/>
                </a:solidFill>
                <a:latin typeface="PT Sans Bold"/>
              </a:endParaRPr>
            </a:p>
          </p:txBody>
        </p:sp>
        <p:sp>
          <p:nvSpPr>
            <p:cNvPr id="12" name="TextBox 12"/>
            <p:cNvSpPr txBox="1"/>
            <p:nvPr/>
          </p:nvSpPr>
          <p:spPr>
            <a:xfrm>
              <a:off x="545989" y="2314303"/>
              <a:ext cx="5435601" cy="2575662"/>
            </a:xfrm>
            <a:prstGeom prst="rect">
              <a:avLst/>
            </a:prstGeom>
          </p:spPr>
          <p:txBody>
            <a:bodyPr lIns="0" tIns="0" rIns="0" bIns="0" rtlCol="0" anchor="t">
              <a:spAutoFit/>
            </a:bodyPr>
            <a:lstStyle/>
            <a:p>
              <a:pPr algn="r">
                <a:lnSpc>
                  <a:spcPts val="1853"/>
                </a:lnSpc>
              </a:pPr>
              <a:r>
                <a:rPr lang="en-US" sz="1323" dirty="0">
                  <a:solidFill>
                    <a:srgbClr val="495052"/>
                  </a:solidFill>
                  <a:latin typeface="PT Sans"/>
                </a:rPr>
                <a:t>01</a:t>
              </a:r>
            </a:p>
            <a:p>
              <a:pPr algn="r">
                <a:lnSpc>
                  <a:spcPts val="1853"/>
                </a:lnSpc>
              </a:pPr>
              <a:r>
                <a:rPr lang="en-US" sz="1323" dirty="0">
                  <a:solidFill>
                    <a:srgbClr val="495052"/>
                  </a:solidFill>
                  <a:latin typeface="PT Sans"/>
                </a:rPr>
                <a:t>01</a:t>
              </a:r>
            </a:p>
            <a:p>
              <a:pPr algn="r">
                <a:lnSpc>
                  <a:spcPts val="1853"/>
                </a:lnSpc>
              </a:pPr>
              <a:r>
                <a:rPr lang="en-US" sz="1323" dirty="0">
                  <a:solidFill>
                    <a:srgbClr val="495052"/>
                  </a:solidFill>
                  <a:latin typeface="PT Sans"/>
                </a:rPr>
                <a:t>02</a:t>
              </a:r>
            </a:p>
            <a:p>
              <a:pPr algn="r">
                <a:lnSpc>
                  <a:spcPts val="1853"/>
                </a:lnSpc>
              </a:pPr>
              <a:r>
                <a:rPr lang="en-US" sz="1323" dirty="0">
                  <a:solidFill>
                    <a:srgbClr val="495052"/>
                  </a:solidFill>
                  <a:latin typeface="PT Sans"/>
                </a:rPr>
                <a:t>03</a:t>
              </a:r>
            </a:p>
            <a:p>
              <a:pPr algn="r">
                <a:lnSpc>
                  <a:spcPts val="1853"/>
                </a:lnSpc>
              </a:pPr>
              <a:r>
                <a:rPr lang="en-US" sz="1323" dirty="0">
                  <a:solidFill>
                    <a:srgbClr val="495052"/>
                  </a:solidFill>
                  <a:latin typeface="PT Sans"/>
                </a:rPr>
                <a:t>04</a:t>
              </a:r>
            </a:p>
            <a:p>
              <a:pPr algn="r">
                <a:lnSpc>
                  <a:spcPts val="1853"/>
                </a:lnSpc>
              </a:pPr>
              <a:r>
                <a:rPr lang="en-US" sz="1323" dirty="0">
                  <a:solidFill>
                    <a:srgbClr val="495052"/>
                  </a:solidFill>
                  <a:latin typeface="PT Sans"/>
                </a:rPr>
                <a:t>04</a:t>
              </a:r>
            </a:p>
            <a:p>
              <a:pPr algn="r">
                <a:lnSpc>
                  <a:spcPts val="1853"/>
                </a:lnSpc>
              </a:pPr>
              <a:r>
                <a:rPr lang="en-US" sz="1323" dirty="0">
                  <a:solidFill>
                    <a:srgbClr val="495052"/>
                  </a:solidFill>
                  <a:latin typeface="PT Sans"/>
                </a:rPr>
                <a:t>05</a:t>
              </a:r>
            </a:p>
            <a:p>
              <a:pPr algn="r">
                <a:lnSpc>
                  <a:spcPts val="1853"/>
                </a:lnSpc>
              </a:pPr>
              <a:r>
                <a:rPr lang="en-US" sz="1323" dirty="0">
                  <a:solidFill>
                    <a:srgbClr val="495052"/>
                  </a:solidFill>
                  <a:latin typeface="PT Sans"/>
                </a:rPr>
                <a:t>06</a:t>
              </a: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334688" y="1988556"/>
            <a:ext cx="4634200" cy="250900"/>
          </a:xfrm>
          <a:prstGeom prst="rect">
            <a:avLst/>
          </a:prstGeom>
        </p:spPr>
      </p:pic>
      <p:sp>
        <p:nvSpPr>
          <p:cNvPr id="3" name="TextBox 3"/>
          <p:cNvSpPr txBox="1"/>
          <p:nvPr/>
        </p:nvSpPr>
        <p:spPr>
          <a:xfrm>
            <a:off x="2819400" y="2616222"/>
            <a:ext cx="4077084" cy="3393686"/>
          </a:xfrm>
          <a:prstGeom prst="rect">
            <a:avLst/>
          </a:prstGeom>
        </p:spPr>
        <p:txBody>
          <a:bodyPr lIns="0" tIns="0" rIns="0" bIns="0" rtlCol="0" anchor="t">
            <a:spAutoFit/>
          </a:bodyPr>
          <a:lstStyle/>
          <a:p>
            <a:pPr>
              <a:lnSpc>
                <a:spcPts val="1853"/>
              </a:lnSpc>
            </a:pPr>
            <a:r>
              <a:rPr lang="en-US" sz="1323" spc="79" dirty="0">
                <a:solidFill>
                  <a:srgbClr val="495052"/>
                </a:solidFill>
                <a:latin typeface="PT Sans"/>
              </a:rPr>
              <a:t>Cyber Security Index powered by CMKL is a conducted service where a black-box perspective security assessment, to detect the current vulnerabilities found in the given endpoints and show the level of the current vulnerability severity levels. Our project’s purposes are for the company to be able to continuously access our service for continuous improvement for the company’s security system and gain reputation. </a:t>
            </a:r>
          </a:p>
          <a:p>
            <a:pPr>
              <a:lnSpc>
                <a:spcPts val="1853"/>
              </a:lnSpc>
            </a:pPr>
            <a:endParaRPr lang="en-US" sz="1323" spc="79" dirty="0">
              <a:solidFill>
                <a:srgbClr val="495052"/>
              </a:solidFill>
              <a:latin typeface="PT Sans"/>
            </a:endParaRPr>
          </a:p>
          <a:p>
            <a:pPr>
              <a:lnSpc>
                <a:spcPts val="1853"/>
              </a:lnSpc>
            </a:pPr>
            <a:r>
              <a:rPr lang="en-US" sz="1323" spc="79" dirty="0">
                <a:solidFill>
                  <a:srgbClr val="495052"/>
                </a:solidFill>
                <a:latin typeface="PT Sans"/>
              </a:rPr>
              <a:t>To achieve our goal, we must investigate the vulnerability of our client system’s company. Of the 0 sub-domains identified. A total of - unique vulnerabilities were found from this -.</a:t>
            </a:r>
          </a:p>
        </p:txBody>
      </p:sp>
      <p:sp>
        <p:nvSpPr>
          <p:cNvPr id="5" name="TextBox 5"/>
          <p:cNvSpPr txBox="1"/>
          <p:nvPr/>
        </p:nvSpPr>
        <p:spPr>
          <a:xfrm>
            <a:off x="2819400" y="1762134"/>
            <a:ext cx="4076700" cy="522663"/>
          </a:xfrm>
          <a:prstGeom prst="rect">
            <a:avLst/>
          </a:prstGeom>
        </p:spPr>
        <p:txBody>
          <a:bodyPr lIns="0" tIns="0" rIns="0" bIns="0" rtlCol="0" anchor="t">
            <a:spAutoFit/>
          </a:bodyPr>
          <a:lstStyle/>
          <a:p>
            <a:pPr>
              <a:lnSpc>
                <a:spcPts val="3805"/>
              </a:lnSpc>
            </a:pPr>
            <a:r>
              <a:rPr lang="en-US" sz="3309" spc="297" dirty="0">
                <a:solidFill>
                  <a:srgbClr val="495052"/>
                </a:solidFill>
                <a:latin typeface="Bebas Neue Bold"/>
              </a:rPr>
              <a:t>EXECUTIVE SUMMARY</a:t>
            </a:r>
          </a:p>
        </p:txBody>
      </p:sp>
      <p:sp>
        <p:nvSpPr>
          <p:cNvPr id="6" name="TextBox 6"/>
          <p:cNvSpPr txBox="1"/>
          <p:nvPr/>
        </p:nvSpPr>
        <p:spPr>
          <a:xfrm>
            <a:off x="2819016" y="6723894"/>
            <a:ext cx="4076700" cy="522663"/>
          </a:xfrm>
          <a:prstGeom prst="rect">
            <a:avLst/>
          </a:prstGeom>
        </p:spPr>
        <p:txBody>
          <a:bodyPr lIns="0" tIns="0" rIns="0" bIns="0" rtlCol="0" anchor="t">
            <a:spAutoFit/>
          </a:bodyPr>
          <a:lstStyle/>
          <a:p>
            <a:pPr>
              <a:lnSpc>
                <a:spcPts val="3805"/>
              </a:lnSpc>
            </a:pPr>
            <a:r>
              <a:rPr lang="en-US" sz="3309" spc="297" dirty="0">
                <a:solidFill>
                  <a:srgbClr val="495052"/>
                </a:solidFill>
                <a:latin typeface="Bebas Neue Bold"/>
              </a:rPr>
              <a:t>SCOPE</a:t>
            </a:r>
          </a:p>
        </p:txBody>
      </p:sp>
      <p:sp>
        <p:nvSpPr>
          <p:cNvPr id="7" name="TextBox 7"/>
          <p:cNvSpPr txBox="1"/>
          <p:nvPr/>
        </p:nvSpPr>
        <p:spPr>
          <a:xfrm>
            <a:off x="2819400" y="7577983"/>
            <a:ext cx="4076700" cy="1444434"/>
          </a:xfrm>
          <a:prstGeom prst="rect">
            <a:avLst/>
          </a:prstGeom>
        </p:spPr>
        <p:txBody>
          <a:bodyPr lIns="0" tIns="0" rIns="0" bIns="0" rtlCol="0" anchor="t">
            <a:spAutoFit/>
          </a:bodyPr>
          <a:lstStyle/>
          <a:p>
            <a:pPr>
              <a:lnSpc>
                <a:spcPts val="1853"/>
              </a:lnSpc>
            </a:pPr>
            <a:r>
              <a:rPr lang="en-US" sz="1323" spc="79" dirty="0">
                <a:solidFill>
                  <a:srgbClr val="495052"/>
                </a:solidFill>
                <a:latin typeface="PT Sans"/>
              </a:rPr>
              <a:t>This test scope is engaged on only a black-box perspective(zero-knowledge) with a blind security assessment test on the network area. Testing was performed on DD/MM/YYYY with industry-standard tools and frameworks, including </a:t>
            </a:r>
            <a:r>
              <a:rPr lang="en-US" sz="1323" spc="79" dirty="0" err="1">
                <a:solidFill>
                  <a:srgbClr val="495052"/>
                </a:solidFill>
                <a:latin typeface="PT Sans"/>
              </a:rPr>
              <a:t>DNSmap</a:t>
            </a:r>
            <a:r>
              <a:rPr lang="en-US" sz="1323" spc="79" dirty="0">
                <a:solidFill>
                  <a:srgbClr val="495052"/>
                </a:solidFill>
                <a:latin typeface="PT Sans"/>
              </a:rPr>
              <a:t>, Nmap, Drib, and Argo.</a:t>
            </a:r>
          </a:p>
        </p:txBody>
      </p:sp>
      <p:grpSp>
        <p:nvGrpSpPr>
          <p:cNvPr id="8" name="Group 8"/>
          <p:cNvGrpSpPr/>
          <p:nvPr/>
        </p:nvGrpSpPr>
        <p:grpSpPr>
          <a:xfrm>
            <a:off x="647700" y="531161"/>
            <a:ext cx="6248784" cy="201329"/>
            <a:chOff x="0" y="0"/>
            <a:chExt cx="8331712" cy="268438"/>
          </a:xfrm>
        </p:grpSpPr>
        <p:sp>
          <p:nvSpPr>
            <p:cNvPr id="9" name="TextBox 9"/>
            <p:cNvSpPr txBox="1"/>
            <p:nvPr/>
          </p:nvSpPr>
          <p:spPr>
            <a:xfrm>
              <a:off x="5127000" y="-28575"/>
              <a:ext cx="3204712" cy="297013"/>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10" name="TextBox 10"/>
            <p:cNvSpPr txBox="1"/>
            <p:nvPr/>
          </p:nvSpPr>
          <p:spPr>
            <a:xfrm>
              <a:off x="0" y="-28575"/>
              <a:ext cx="3634993"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sp>
        <p:nvSpPr>
          <p:cNvPr id="11" name="TextBox 11"/>
          <p:cNvSpPr txBox="1"/>
          <p:nvPr/>
        </p:nvSpPr>
        <p:spPr>
          <a:xfrm>
            <a:off x="647700" y="918327"/>
            <a:ext cx="2171700" cy="592222"/>
          </a:xfrm>
          <a:prstGeom prst="rect">
            <a:avLst/>
          </a:prstGeom>
        </p:spPr>
        <p:txBody>
          <a:bodyPr lIns="0" tIns="0" rIns="0" bIns="0" rtlCol="0" anchor="t">
            <a:spAutoFit/>
          </a:bodyPr>
          <a:lstStyle/>
          <a:p>
            <a:pPr>
              <a:lnSpc>
                <a:spcPts val="4632"/>
              </a:lnSpc>
            </a:pPr>
            <a:r>
              <a:rPr lang="en-US" sz="3309" spc="661">
                <a:solidFill>
                  <a:srgbClr val="222222"/>
                </a:solidFill>
                <a:latin typeface="Bebas Neue Bold"/>
              </a:rPr>
              <a:t>01</a:t>
            </a:r>
          </a:p>
        </p:txBody>
      </p:sp>
      <p:sp>
        <p:nvSpPr>
          <p:cNvPr id="12" name="TextBox 12"/>
          <p:cNvSpPr txBox="1"/>
          <p:nvPr/>
        </p:nvSpPr>
        <p:spPr>
          <a:xfrm>
            <a:off x="1162050" y="1128061"/>
            <a:ext cx="2710310" cy="165100"/>
          </a:xfrm>
          <a:prstGeom prst="rect">
            <a:avLst/>
          </a:prstGeom>
        </p:spPr>
        <p:txBody>
          <a:bodyPr lIns="0" tIns="0" rIns="0" bIns="0" rtlCol="0" anchor="t">
            <a:spAutoFit/>
          </a:bodyPr>
          <a:lstStyle/>
          <a:p>
            <a:pPr>
              <a:lnSpc>
                <a:spcPts val="1400"/>
              </a:lnSpc>
            </a:pPr>
            <a:r>
              <a:rPr lang="en-US" sz="1000" spc="60" dirty="0">
                <a:solidFill>
                  <a:srgbClr val="222222"/>
                </a:solidFill>
                <a:latin typeface="PT Sans"/>
              </a:rPr>
              <a:t>/EXECUTTIVE SUMMARY &amp; SCOPE</a:t>
            </a:r>
          </a:p>
        </p:txBody>
      </p:sp>
      <p:graphicFrame>
        <p:nvGraphicFramePr>
          <p:cNvPr id="14" name="Table 14">
            <a:extLst>
              <a:ext uri="{FF2B5EF4-FFF2-40B4-BE49-F238E27FC236}">
                <a16:creationId xmlns:a16="http://schemas.microsoft.com/office/drawing/2014/main" id="{0EC76A90-E71B-467A-B1A1-8513BADA3A74}"/>
              </a:ext>
            </a:extLst>
          </p:cNvPr>
          <p:cNvGraphicFramePr>
            <a:graphicFrameLocks noGrp="1"/>
          </p:cNvGraphicFramePr>
          <p:nvPr>
            <p:extLst>
              <p:ext uri="{D42A27DB-BD31-4B8C-83A1-F6EECF244321}">
                <p14:modId xmlns:p14="http://schemas.microsoft.com/office/powerpoint/2010/main" val="1722877976"/>
              </p:ext>
            </p:extLst>
          </p:nvPr>
        </p:nvGraphicFramePr>
        <p:xfrm>
          <a:off x="882650" y="6353054"/>
          <a:ext cx="1452034" cy="741680"/>
        </p:xfrm>
        <a:graphic>
          <a:graphicData uri="http://schemas.openxmlformats.org/drawingml/2006/table">
            <a:tbl>
              <a:tblPr firstRow="1" bandRow="1">
                <a:tableStyleId>{073A0DAA-6AF3-43AB-8588-CEC1D06C72B9}</a:tableStyleId>
              </a:tblPr>
              <a:tblGrid>
                <a:gridCol w="1452034">
                  <a:extLst>
                    <a:ext uri="{9D8B030D-6E8A-4147-A177-3AD203B41FA5}">
                      <a16:colId xmlns:a16="http://schemas.microsoft.com/office/drawing/2014/main" val="1183064176"/>
                    </a:ext>
                  </a:extLst>
                </a:gridCol>
              </a:tblGrid>
              <a:tr h="370840">
                <a:tc>
                  <a:txBody>
                    <a:bodyPr/>
                    <a:lstStyle/>
                    <a:p>
                      <a:pPr algn="ctr"/>
                      <a:r>
                        <a:rPr lang="en-US" dirty="0"/>
                        <a:t>IP Address</a:t>
                      </a:r>
                    </a:p>
                  </a:txBody>
                  <a:tcPr/>
                </a:tc>
                <a:extLst>
                  <a:ext uri="{0D108BD9-81ED-4DB2-BD59-A6C34878D82A}">
                    <a16:rowId xmlns:a16="http://schemas.microsoft.com/office/drawing/2014/main" val="3979222308"/>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latin typeface="Open Sans Extra Bold" panose="020B0604020202020204" charset="0"/>
                          <a:ea typeface="Open Sans Extra Bold" panose="020B0604020202020204" charset="0"/>
                          <a:cs typeface="Open Sans Extra Bold" panose="020B0604020202020204" charset="0"/>
                        </a:rPr>
                        <a:t>127.0.0.0.1</a:t>
                      </a:r>
                    </a:p>
                  </a:txBody>
                  <a:tcPr/>
                </a:tc>
                <a:extLst>
                  <a:ext uri="{0D108BD9-81ED-4DB2-BD59-A6C34878D82A}">
                    <a16:rowId xmlns:a16="http://schemas.microsoft.com/office/drawing/2014/main" val="3622179728"/>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2819400" y="8403856"/>
            <a:ext cx="4076700" cy="699804"/>
          </a:xfrm>
          <a:prstGeom prst="rect">
            <a:avLst/>
          </a:prstGeom>
        </p:spPr>
        <p:txBody>
          <a:bodyPr lIns="0" tIns="0" rIns="0" bIns="0" rtlCol="0" anchor="t">
            <a:spAutoFit/>
          </a:bodyPr>
          <a:lstStyle/>
          <a:p>
            <a:pPr>
              <a:lnSpc>
                <a:spcPts val="1853"/>
              </a:lnSpc>
            </a:pPr>
            <a:r>
              <a:rPr lang="en-US" sz="1323" spc="79">
                <a:solidFill>
                  <a:srgbClr val="495052"/>
                </a:solidFill>
                <a:latin typeface="PT Sans"/>
              </a:rPr>
              <a:t>The furthermore details are included on the “finding pages” and in-depth details on the “details pages”</a:t>
            </a:r>
          </a:p>
        </p:txBody>
      </p:sp>
      <p:sp>
        <p:nvSpPr>
          <p:cNvPr id="4" name="TextBox 4"/>
          <p:cNvSpPr txBox="1"/>
          <p:nvPr/>
        </p:nvSpPr>
        <p:spPr>
          <a:xfrm>
            <a:off x="647700" y="2403268"/>
            <a:ext cx="2368550" cy="1681038"/>
          </a:xfrm>
          <a:prstGeom prst="rect">
            <a:avLst/>
          </a:prstGeom>
        </p:spPr>
        <p:txBody>
          <a:bodyPr wrap="square" lIns="0" tIns="0" rIns="0" bIns="0" rtlCol="0" anchor="t">
            <a:spAutoFit/>
          </a:bodyPr>
          <a:lstStyle/>
          <a:p>
            <a:pPr>
              <a:lnSpc>
                <a:spcPts val="3397"/>
              </a:lnSpc>
            </a:pPr>
            <a:r>
              <a:rPr lang="en-US" sz="1400" dirty="0">
                <a:solidFill>
                  <a:srgbClr val="495052"/>
                </a:solidFill>
                <a:latin typeface="PT Sans Italics"/>
              </a:rPr>
              <a:t>The following table is the summary of the overall severity test performed on the given endpoints.</a:t>
            </a:r>
          </a:p>
        </p:txBody>
      </p:sp>
      <p:sp>
        <p:nvSpPr>
          <p:cNvPr id="5" name="TextBox 5"/>
          <p:cNvSpPr txBox="1"/>
          <p:nvPr/>
        </p:nvSpPr>
        <p:spPr>
          <a:xfrm>
            <a:off x="647700" y="1608175"/>
            <a:ext cx="4076700" cy="487313"/>
          </a:xfrm>
          <a:prstGeom prst="rect">
            <a:avLst/>
          </a:prstGeom>
        </p:spPr>
        <p:txBody>
          <a:bodyPr lIns="0" tIns="0" rIns="0" bIns="0" rtlCol="0" anchor="t">
            <a:spAutoFit/>
          </a:bodyPr>
          <a:lstStyle/>
          <a:p>
            <a:pPr>
              <a:lnSpc>
                <a:spcPts val="3805"/>
              </a:lnSpc>
            </a:pPr>
            <a:r>
              <a:rPr lang="en-US" sz="3309" spc="297" dirty="0">
                <a:solidFill>
                  <a:srgbClr val="495052"/>
                </a:solidFill>
                <a:latin typeface="Bebas Neue Bold"/>
              </a:rPr>
              <a:t>RESULTS</a:t>
            </a:r>
          </a:p>
        </p:txBody>
      </p:sp>
      <p:grpSp>
        <p:nvGrpSpPr>
          <p:cNvPr id="36" name="Group 36"/>
          <p:cNvGrpSpPr/>
          <p:nvPr/>
        </p:nvGrpSpPr>
        <p:grpSpPr>
          <a:xfrm>
            <a:off x="647700" y="531161"/>
            <a:ext cx="6248784" cy="201329"/>
            <a:chOff x="0" y="0"/>
            <a:chExt cx="8331712" cy="268438"/>
          </a:xfrm>
        </p:grpSpPr>
        <p:sp>
          <p:nvSpPr>
            <p:cNvPr id="37" name="TextBox 37"/>
            <p:cNvSpPr txBox="1"/>
            <p:nvPr/>
          </p:nvSpPr>
          <p:spPr>
            <a:xfrm>
              <a:off x="5127000" y="-28575"/>
              <a:ext cx="3204712" cy="297013"/>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38" name="TextBox 38"/>
            <p:cNvSpPr txBox="1"/>
            <p:nvPr/>
          </p:nvSpPr>
          <p:spPr>
            <a:xfrm>
              <a:off x="0" y="-28575"/>
              <a:ext cx="3634993"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grpSp>
        <p:nvGrpSpPr>
          <p:cNvPr id="69" name="Group 69"/>
          <p:cNvGrpSpPr/>
          <p:nvPr/>
        </p:nvGrpSpPr>
        <p:grpSpPr>
          <a:xfrm>
            <a:off x="647700" y="994527"/>
            <a:ext cx="2171700" cy="516022"/>
            <a:chOff x="0" y="0"/>
            <a:chExt cx="2895600" cy="688029"/>
          </a:xfrm>
        </p:grpSpPr>
        <p:sp>
          <p:nvSpPr>
            <p:cNvPr id="70" name="TextBox 70"/>
            <p:cNvSpPr txBox="1"/>
            <p:nvPr/>
          </p:nvSpPr>
          <p:spPr>
            <a:xfrm>
              <a:off x="0" y="-76200"/>
              <a:ext cx="2895600" cy="764229"/>
            </a:xfrm>
            <a:prstGeom prst="rect">
              <a:avLst/>
            </a:prstGeom>
          </p:spPr>
          <p:txBody>
            <a:bodyPr lIns="0" tIns="0" rIns="0" bIns="0" rtlCol="0" anchor="t">
              <a:spAutoFit/>
            </a:bodyPr>
            <a:lstStyle/>
            <a:p>
              <a:pPr>
                <a:lnSpc>
                  <a:spcPts val="4632"/>
                </a:lnSpc>
              </a:pPr>
              <a:r>
                <a:rPr lang="en-US" sz="3309" spc="661">
                  <a:solidFill>
                    <a:srgbClr val="222222"/>
                  </a:solidFill>
                  <a:latin typeface="Bebas Neue Bold"/>
                </a:rPr>
                <a:t>02</a:t>
              </a:r>
            </a:p>
          </p:txBody>
        </p:sp>
        <p:sp>
          <p:nvSpPr>
            <p:cNvPr id="71" name="TextBox 71"/>
            <p:cNvSpPr txBox="1"/>
            <p:nvPr/>
          </p:nvSpPr>
          <p:spPr>
            <a:xfrm>
              <a:off x="685800" y="184395"/>
              <a:ext cx="1524000" cy="222250"/>
            </a:xfrm>
            <a:prstGeom prst="rect">
              <a:avLst/>
            </a:prstGeom>
          </p:spPr>
          <p:txBody>
            <a:bodyPr lIns="0" tIns="0" rIns="0" bIns="0" rtlCol="0" anchor="t">
              <a:spAutoFit/>
            </a:bodyPr>
            <a:lstStyle/>
            <a:p>
              <a:pPr>
                <a:lnSpc>
                  <a:spcPts val="1400"/>
                </a:lnSpc>
              </a:pPr>
              <a:r>
                <a:rPr lang="en-US" sz="1000" spc="60">
                  <a:solidFill>
                    <a:srgbClr val="222222"/>
                  </a:solidFill>
                  <a:latin typeface="PT Sans"/>
                </a:rPr>
                <a:t>/RESULTS</a:t>
              </a:r>
            </a:p>
          </p:txBody>
        </p:sp>
      </p:grpSp>
      <p:grpSp>
        <p:nvGrpSpPr>
          <p:cNvPr id="84" name="Group 83">
            <a:extLst>
              <a:ext uri="{FF2B5EF4-FFF2-40B4-BE49-F238E27FC236}">
                <a16:creationId xmlns:a16="http://schemas.microsoft.com/office/drawing/2014/main" id="{7A0BC411-69C2-496E-A8C1-447B82F0126D}"/>
              </a:ext>
            </a:extLst>
          </p:cNvPr>
          <p:cNvGrpSpPr/>
          <p:nvPr/>
        </p:nvGrpSpPr>
        <p:grpSpPr>
          <a:xfrm>
            <a:off x="4164852" y="1689100"/>
            <a:ext cx="2743948" cy="2062355"/>
            <a:chOff x="2634502" y="4593014"/>
            <a:chExt cx="4478751" cy="3126142"/>
          </a:xfrm>
        </p:grpSpPr>
        <p:grpSp>
          <p:nvGrpSpPr>
            <p:cNvPr id="6" name="Group 6"/>
            <p:cNvGrpSpPr/>
            <p:nvPr/>
          </p:nvGrpSpPr>
          <p:grpSpPr>
            <a:xfrm>
              <a:off x="2634502" y="4593014"/>
              <a:ext cx="2627481" cy="579505"/>
              <a:chOff x="0" y="0"/>
              <a:chExt cx="3323874" cy="733098"/>
            </a:xfrm>
          </p:grpSpPr>
          <p:sp>
            <p:nvSpPr>
              <p:cNvPr id="7" name="Freeform 7"/>
              <p:cNvSpPr/>
              <p:nvPr/>
            </p:nvSpPr>
            <p:spPr>
              <a:xfrm>
                <a:off x="0" y="0"/>
                <a:ext cx="3323874" cy="733098"/>
              </a:xfrm>
              <a:custGeom>
                <a:avLst/>
                <a:gdLst/>
                <a:ahLst/>
                <a:cxnLst/>
                <a:rect l="l" t="t" r="r" b="b"/>
                <a:pathLst>
                  <a:path w="3323874" h="733098">
                    <a:moveTo>
                      <a:pt x="0" y="0"/>
                    </a:moveTo>
                    <a:lnTo>
                      <a:pt x="3323874" y="0"/>
                    </a:lnTo>
                    <a:lnTo>
                      <a:pt x="3323874" y="733098"/>
                    </a:lnTo>
                    <a:lnTo>
                      <a:pt x="0" y="733098"/>
                    </a:lnTo>
                    <a:close/>
                  </a:path>
                </a:pathLst>
              </a:custGeom>
              <a:solidFill>
                <a:srgbClr val="222222"/>
              </a:solidFill>
            </p:spPr>
          </p:sp>
        </p:grpSp>
        <p:grpSp>
          <p:nvGrpSpPr>
            <p:cNvPr id="8" name="Group 8"/>
            <p:cNvGrpSpPr/>
            <p:nvPr/>
          </p:nvGrpSpPr>
          <p:grpSpPr>
            <a:xfrm>
              <a:off x="5298895" y="4593014"/>
              <a:ext cx="1776154" cy="579505"/>
              <a:chOff x="0" y="0"/>
              <a:chExt cx="2246909" cy="733098"/>
            </a:xfrm>
          </p:grpSpPr>
          <p:sp>
            <p:nvSpPr>
              <p:cNvPr id="9" name="Freeform 9"/>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222222"/>
              </a:solidFill>
            </p:spPr>
          </p:sp>
        </p:grpSp>
        <p:grpSp>
          <p:nvGrpSpPr>
            <p:cNvPr id="10" name="Group 10"/>
            <p:cNvGrpSpPr/>
            <p:nvPr/>
          </p:nvGrpSpPr>
          <p:grpSpPr>
            <a:xfrm>
              <a:off x="2634502" y="5219008"/>
              <a:ext cx="2627481" cy="579505"/>
              <a:chOff x="0" y="0"/>
              <a:chExt cx="3323874" cy="733098"/>
            </a:xfrm>
          </p:grpSpPr>
          <p:sp>
            <p:nvSpPr>
              <p:cNvPr id="11" name="Freeform 11"/>
              <p:cNvSpPr/>
              <p:nvPr/>
            </p:nvSpPr>
            <p:spPr>
              <a:xfrm>
                <a:off x="0" y="0"/>
                <a:ext cx="3323874" cy="733098"/>
              </a:xfrm>
              <a:custGeom>
                <a:avLst/>
                <a:gdLst/>
                <a:ahLst/>
                <a:cxnLst/>
                <a:rect l="l" t="t" r="r" b="b"/>
                <a:pathLst>
                  <a:path w="3323874" h="733098">
                    <a:moveTo>
                      <a:pt x="0" y="0"/>
                    </a:moveTo>
                    <a:lnTo>
                      <a:pt x="3323874" y="0"/>
                    </a:lnTo>
                    <a:lnTo>
                      <a:pt x="3323874" y="733098"/>
                    </a:lnTo>
                    <a:lnTo>
                      <a:pt x="0" y="733098"/>
                    </a:lnTo>
                    <a:close/>
                  </a:path>
                </a:pathLst>
              </a:custGeom>
              <a:solidFill>
                <a:srgbClr val="5E17EB"/>
              </a:solidFill>
            </p:spPr>
          </p:sp>
        </p:grpSp>
        <p:grpSp>
          <p:nvGrpSpPr>
            <p:cNvPr id="12" name="Group 12"/>
            <p:cNvGrpSpPr/>
            <p:nvPr/>
          </p:nvGrpSpPr>
          <p:grpSpPr>
            <a:xfrm>
              <a:off x="2634502" y="5839053"/>
              <a:ext cx="2627481" cy="579505"/>
              <a:chOff x="0" y="0"/>
              <a:chExt cx="3323874" cy="733098"/>
            </a:xfrm>
          </p:grpSpPr>
          <p:sp>
            <p:nvSpPr>
              <p:cNvPr id="13" name="Freeform 13"/>
              <p:cNvSpPr/>
              <p:nvPr/>
            </p:nvSpPr>
            <p:spPr>
              <a:xfrm>
                <a:off x="0" y="0"/>
                <a:ext cx="3323874" cy="733098"/>
              </a:xfrm>
              <a:custGeom>
                <a:avLst/>
                <a:gdLst/>
                <a:ahLst/>
                <a:cxnLst/>
                <a:rect l="l" t="t" r="r" b="b"/>
                <a:pathLst>
                  <a:path w="3323874" h="733098">
                    <a:moveTo>
                      <a:pt x="0" y="0"/>
                    </a:moveTo>
                    <a:lnTo>
                      <a:pt x="3323874" y="0"/>
                    </a:lnTo>
                    <a:lnTo>
                      <a:pt x="3323874" y="733098"/>
                    </a:lnTo>
                    <a:lnTo>
                      <a:pt x="0" y="733098"/>
                    </a:lnTo>
                    <a:close/>
                  </a:path>
                </a:pathLst>
              </a:custGeom>
              <a:solidFill>
                <a:srgbClr val="FF1616"/>
              </a:solidFill>
            </p:spPr>
          </p:sp>
        </p:grpSp>
        <p:grpSp>
          <p:nvGrpSpPr>
            <p:cNvPr id="14" name="Group 14"/>
            <p:cNvGrpSpPr/>
            <p:nvPr/>
          </p:nvGrpSpPr>
          <p:grpSpPr>
            <a:xfrm>
              <a:off x="5298895" y="5839053"/>
              <a:ext cx="1776154" cy="579505"/>
              <a:chOff x="0" y="0"/>
              <a:chExt cx="2246909" cy="733098"/>
            </a:xfrm>
          </p:grpSpPr>
          <p:sp>
            <p:nvSpPr>
              <p:cNvPr id="15" name="Freeform 15"/>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16" name="Group 16"/>
            <p:cNvGrpSpPr/>
            <p:nvPr/>
          </p:nvGrpSpPr>
          <p:grpSpPr>
            <a:xfrm>
              <a:off x="2634502" y="6472787"/>
              <a:ext cx="2627481" cy="579505"/>
              <a:chOff x="0" y="0"/>
              <a:chExt cx="3323874" cy="733098"/>
            </a:xfrm>
          </p:grpSpPr>
          <p:sp>
            <p:nvSpPr>
              <p:cNvPr id="17" name="Freeform 17"/>
              <p:cNvSpPr/>
              <p:nvPr/>
            </p:nvSpPr>
            <p:spPr>
              <a:xfrm>
                <a:off x="0" y="0"/>
                <a:ext cx="3323874" cy="733098"/>
              </a:xfrm>
              <a:custGeom>
                <a:avLst/>
                <a:gdLst/>
                <a:ahLst/>
                <a:cxnLst/>
                <a:rect l="l" t="t" r="r" b="b"/>
                <a:pathLst>
                  <a:path w="3323874" h="733098">
                    <a:moveTo>
                      <a:pt x="0" y="0"/>
                    </a:moveTo>
                    <a:lnTo>
                      <a:pt x="3323874" y="0"/>
                    </a:lnTo>
                    <a:lnTo>
                      <a:pt x="3323874" y="733098"/>
                    </a:lnTo>
                    <a:lnTo>
                      <a:pt x="0" y="733098"/>
                    </a:lnTo>
                    <a:close/>
                  </a:path>
                </a:pathLst>
              </a:custGeom>
              <a:solidFill>
                <a:srgbClr val="E1B810"/>
              </a:solidFill>
            </p:spPr>
          </p:sp>
        </p:grpSp>
        <p:grpSp>
          <p:nvGrpSpPr>
            <p:cNvPr id="18" name="Group 18"/>
            <p:cNvGrpSpPr/>
            <p:nvPr/>
          </p:nvGrpSpPr>
          <p:grpSpPr>
            <a:xfrm>
              <a:off x="5304844" y="6472787"/>
              <a:ext cx="1776154" cy="579505"/>
              <a:chOff x="0" y="0"/>
              <a:chExt cx="2246909" cy="733098"/>
            </a:xfrm>
          </p:grpSpPr>
          <p:sp>
            <p:nvSpPr>
              <p:cNvPr id="19" name="Freeform 19"/>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20" name="Group 20"/>
            <p:cNvGrpSpPr/>
            <p:nvPr/>
          </p:nvGrpSpPr>
          <p:grpSpPr>
            <a:xfrm>
              <a:off x="2634502" y="7092831"/>
              <a:ext cx="2627481" cy="579505"/>
              <a:chOff x="0" y="0"/>
              <a:chExt cx="3323874" cy="733098"/>
            </a:xfrm>
          </p:grpSpPr>
          <p:sp>
            <p:nvSpPr>
              <p:cNvPr id="21" name="Freeform 21"/>
              <p:cNvSpPr/>
              <p:nvPr/>
            </p:nvSpPr>
            <p:spPr>
              <a:xfrm>
                <a:off x="0" y="0"/>
                <a:ext cx="3323874" cy="733098"/>
              </a:xfrm>
              <a:custGeom>
                <a:avLst/>
                <a:gdLst/>
                <a:ahLst/>
                <a:cxnLst/>
                <a:rect l="l" t="t" r="r" b="b"/>
                <a:pathLst>
                  <a:path w="3323874" h="733098">
                    <a:moveTo>
                      <a:pt x="0" y="0"/>
                    </a:moveTo>
                    <a:lnTo>
                      <a:pt x="3323874" y="0"/>
                    </a:lnTo>
                    <a:lnTo>
                      <a:pt x="3323874" y="733098"/>
                    </a:lnTo>
                    <a:lnTo>
                      <a:pt x="0" y="733098"/>
                    </a:lnTo>
                    <a:close/>
                  </a:path>
                </a:pathLst>
              </a:custGeom>
              <a:solidFill>
                <a:srgbClr val="7ED957"/>
              </a:solidFill>
            </p:spPr>
          </p:sp>
        </p:grpSp>
        <p:grpSp>
          <p:nvGrpSpPr>
            <p:cNvPr id="22" name="Group 22"/>
            <p:cNvGrpSpPr/>
            <p:nvPr/>
          </p:nvGrpSpPr>
          <p:grpSpPr>
            <a:xfrm>
              <a:off x="5304844" y="7092831"/>
              <a:ext cx="1776154" cy="579505"/>
              <a:chOff x="0" y="0"/>
              <a:chExt cx="2246909" cy="733098"/>
            </a:xfrm>
          </p:grpSpPr>
          <p:sp>
            <p:nvSpPr>
              <p:cNvPr id="23" name="Freeform 23"/>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24" name="Group 24"/>
            <p:cNvGrpSpPr/>
            <p:nvPr/>
          </p:nvGrpSpPr>
          <p:grpSpPr>
            <a:xfrm>
              <a:off x="5266640" y="5811682"/>
              <a:ext cx="1840664" cy="641987"/>
              <a:chOff x="0" y="0"/>
              <a:chExt cx="2454218" cy="855982"/>
            </a:xfrm>
          </p:grpSpPr>
          <p:grpSp>
            <p:nvGrpSpPr>
              <p:cNvPr id="25" name="Group 25"/>
              <p:cNvGrpSpPr/>
              <p:nvPr/>
            </p:nvGrpSpPr>
            <p:grpSpPr>
              <a:xfrm>
                <a:off x="40640" y="774702"/>
                <a:ext cx="2372938" cy="81280"/>
                <a:chOff x="0" y="0"/>
                <a:chExt cx="16684723" cy="571500"/>
              </a:xfrm>
            </p:grpSpPr>
            <p:sp>
              <p:nvSpPr>
                <p:cNvPr id="26" name="Freeform 26"/>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27" name="Group 27"/>
              <p:cNvGrpSpPr/>
              <p:nvPr/>
            </p:nvGrpSpPr>
            <p:grpSpPr>
              <a:xfrm>
                <a:off x="37441" y="12278"/>
                <a:ext cx="2368205" cy="772673"/>
                <a:chOff x="0" y="0"/>
                <a:chExt cx="2246909" cy="733098"/>
              </a:xfrm>
            </p:grpSpPr>
            <p:sp>
              <p:nvSpPr>
                <p:cNvPr id="28" name="Freeform 28"/>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29" name="Group 29"/>
              <p:cNvGrpSpPr/>
              <p:nvPr/>
            </p:nvGrpSpPr>
            <p:grpSpPr>
              <a:xfrm>
                <a:off x="40640" y="0"/>
                <a:ext cx="2372938" cy="81280"/>
                <a:chOff x="0" y="0"/>
                <a:chExt cx="16684723" cy="571500"/>
              </a:xfrm>
            </p:grpSpPr>
            <p:sp>
              <p:nvSpPr>
                <p:cNvPr id="30" name="Freeform 30"/>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31" name="Group 31"/>
              <p:cNvGrpSpPr/>
              <p:nvPr/>
            </p:nvGrpSpPr>
            <p:grpSpPr>
              <a:xfrm rot="-5400000">
                <a:off x="2026227" y="387351"/>
                <a:ext cx="774702" cy="81280"/>
                <a:chOff x="0" y="0"/>
                <a:chExt cx="5447124" cy="571500"/>
              </a:xfrm>
            </p:grpSpPr>
            <p:sp>
              <p:nvSpPr>
                <p:cNvPr id="32" name="Freeform 32"/>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nvGrpSpPr>
              <p:cNvPr id="33" name="Group 33"/>
              <p:cNvGrpSpPr/>
              <p:nvPr/>
            </p:nvGrpSpPr>
            <p:grpSpPr>
              <a:xfrm rot="-5400000">
                <a:off x="-346711" y="387351"/>
                <a:ext cx="774702" cy="81280"/>
                <a:chOff x="0" y="0"/>
                <a:chExt cx="5447124" cy="571500"/>
              </a:xfrm>
            </p:grpSpPr>
            <p:sp>
              <p:nvSpPr>
                <p:cNvPr id="34" name="Freeform 34"/>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sp>
          <p:nvSpPr>
            <p:cNvPr id="35" name="TextBox 35"/>
            <p:cNvSpPr txBox="1"/>
            <p:nvPr/>
          </p:nvSpPr>
          <p:spPr>
            <a:xfrm>
              <a:off x="5270991" y="5761597"/>
              <a:ext cx="1779704" cy="673459"/>
            </a:xfrm>
            <a:prstGeom prst="rect">
              <a:avLst/>
            </a:prstGeom>
          </p:spPr>
          <p:txBody>
            <a:bodyPr wrap="square" lIns="0" tIns="0" rIns="0" bIns="0" rtlCol="0" anchor="t">
              <a:spAutoFit/>
            </a:bodyPr>
            <a:lstStyle/>
            <a:p>
              <a:pPr algn="ctr">
                <a:lnSpc>
                  <a:spcPts val="3783"/>
                </a:lnSpc>
              </a:pPr>
              <a:r>
                <a:rPr lang="en-US" sz="2400" dirty="0">
                  <a:solidFill>
                    <a:srgbClr val="000000"/>
                  </a:solidFill>
                  <a:latin typeface="PT Sans Bold"/>
                </a:rPr>
                <a:t>-</a:t>
              </a:r>
            </a:p>
          </p:txBody>
        </p:sp>
        <p:sp>
          <p:nvSpPr>
            <p:cNvPr id="39" name="TextBox 39"/>
            <p:cNvSpPr txBox="1"/>
            <p:nvPr/>
          </p:nvSpPr>
          <p:spPr>
            <a:xfrm>
              <a:off x="2745423" y="4736070"/>
              <a:ext cx="2376080" cy="297608"/>
            </a:xfrm>
            <a:prstGeom prst="rect">
              <a:avLst/>
            </a:prstGeom>
          </p:spPr>
          <p:txBody>
            <a:bodyPr wrap="square" lIns="0" tIns="0" rIns="0" bIns="0" rtlCol="0" anchor="t">
              <a:spAutoFit/>
            </a:bodyPr>
            <a:lstStyle/>
            <a:p>
              <a:pPr>
                <a:lnSpc>
                  <a:spcPts val="1679"/>
                </a:lnSpc>
              </a:pPr>
              <a:r>
                <a:rPr lang="en-US" sz="1000" dirty="0">
                  <a:solidFill>
                    <a:srgbClr val="FFFFFF"/>
                  </a:solidFill>
                  <a:latin typeface="PT Sans Bold"/>
                </a:rPr>
                <a:t>Vulnerabilities severity</a:t>
              </a:r>
            </a:p>
          </p:txBody>
        </p:sp>
        <p:sp>
          <p:nvSpPr>
            <p:cNvPr id="40" name="TextBox 40"/>
            <p:cNvSpPr txBox="1"/>
            <p:nvPr/>
          </p:nvSpPr>
          <p:spPr>
            <a:xfrm>
              <a:off x="5427025" y="4736070"/>
              <a:ext cx="1528244" cy="297608"/>
            </a:xfrm>
            <a:prstGeom prst="rect">
              <a:avLst/>
            </a:prstGeom>
          </p:spPr>
          <p:txBody>
            <a:bodyPr wrap="square" lIns="0" tIns="0" rIns="0" bIns="0" rtlCol="0" anchor="t">
              <a:spAutoFit/>
            </a:bodyPr>
            <a:lstStyle/>
            <a:p>
              <a:pPr>
                <a:lnSpc>
                  <a:spcPts val="1679"/>
                </a:lnSpc>
              </a:pPr>
              <a:r>
                <a:rPr lang="en-US" sz="1000" dirty="0">
                  <a:solidFill>
                    <a:srgbClr val="FFFFFF"/>
                  </a:solidFill>
                  <a:latin typeface="PT Sans Bold"/>
                </a:rPr>
                <a:t>Unique Count</a:t>
              </a:r>
            </a:p>
          </p:txBody>
        </p:sp>
        <p:grpSp>
          <p:nvGrpSpPr>
            <p:cNvPr id="41" name="Group 41"/>
            <p:cNvGrpSpPr/>
            <p:nvPr/>
          </p:nvGrpSpPr>
          <p:grpSpPr>
            <a:xfrm>
              <a:off x="5272589" y="6381504"/>
              <a:ext cx="1840664" cy="702029"/>
              <a:chOff x="0" y="-80056"/>
              <a:chExt cx="2454218" cy="936038"/>
            </a:xfrm>
          </p:grpSpPr>
          <p:grpSp>
            <p:nvGrpSpPr>
              <p:cNvPr id="42" name="Group 42"/>
              <p:cNvGrpSpPr/>
              <p:nvPr/>
            </p:nvGrpSpPr>
            <p:grpSpPr>
              <a:xfrm>
                <a:off x="40640" y="774702"/>
                <a:ext cx="2372938" cy="81280"/>
                <a:chOff x="0" y="0"/>
                <a:chExt cx="16684723" cy="571500"/>
              </a:xfrm>
            </p:grpSpPr>
            <p:sp>
              <p:nvSpPr>
                <p:cNvPr id="43" name="Freeform 43"/>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44" name="Group 44"/>
              <p:cNvGrpSpPr/>
              <p:nvPr/>
            </p:nvGrpSpPr>
            <p:grpSpPr>
              <a:xfrm>
                <a:off x="37441" y="12278"/>
                <a:ext cx="2368205" cy="772673"/>
                <a:chOff x="0" y="0"/>
                <a:chExt cx="2246909" cy="733098"/>
              </a:xfrm>
            </p:grpSpPr>
            <p:sp>
              <p:nvSpPr>
                <p:cNvPr id="45" name="Freeform 45"/>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46" name="Group 46"/>
              <p:cNvGrpSpPr/>
              <p:nvPr/>
            </p:nvGrpSpPr>
            <p:grpSpPr>
              <a:xfrm>
                <a:off x="40640" y="-80056"/>
                <a:ext cx="2372938" cy="9934"/>
                <a:chOff x="0" y="-562874"/>
                <a:chExt cx="16684723" cy="69846"/>
              </a:xfrm>
            </p:grpSpPr>
            <p:sp>
              <p:nvSpPr>
                <p:cNvPr id="47" name="Freeform 47"/>
                <p:cNvSpPr/>
                <p:nvPr/>
              </p:nvSpPr>
              <p:spPr>
                <a:xfrm>
                  <a:off x="0" y="-562874"/>
                  <a:ext cx="16684723" cy="69846"/>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48" name="Group 48"/>
              <p:cNvGrpSpPr/>
              <p:nvPr/>
            </p:nvGrpSpPr>
            <p:grpSpPr>
              <a:xfrm rot="-5400000">
                <a:off x="2026227" y="387351"/>
                <a:ext cx="774702" cy="81280"/>
                <a:chOff x="0" y="0"/>
                <a:chExt cx="5447124" cy="571500"/>
              </a:xfrm>
            </p:grpSpPr>
            <p:sp>
              <p:nvSpPr>
                <p:cNvPr id="49" name="Freeform 49"/>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nvGrpSpPr>
              <p:cNvPr id="50" name="Group 50"/>
              <p:cNvGrpSpPr/>
              <p:nvPr/>
            </p:nvGrpSpPr>
            <p:grpSpPr>
              <a:xfrm rot="-5400000">
                <a:off x="-346711" y="387351"/>
                <a:ext cx="774702" cy="81280"/>
                <a:chOff x="0" y="0"/>
                <a:chExt cx="5447124" cy="571500"/>
              </a:xfrm>
            </p:grpSpPr>
            <p:sp>
              <p:nvSpPr>
                <p:cNvPr id="51" name="Freeform 51"/>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sp>
          <p:nvSpPr>
            <p:cNvPr id="52" name="TextBox 52"/>
            <p:cNvSpPr txBox="1"/>
            <p:nvPr/>
          </p:nvSpPr>
          <p:spPr>
            <a:xfrm>
              <a:off x="5270991" y="6416198"/>
              <a:ext cx="1779704" cy="673459"/>
            </a:xfrm>
            <a:prstGeom prst="rect">
              <a:avLst/>
            </a:prstGeom>
          </p:spPr>
          <p:txBody>
            <a:bodyPr wrap="square" lIns="0" tIns="0" rIns="0" bIns="0" rtlCol="0" anchor="t">
              <a:spAutoFit/>
            </a:bodyPr>
            <a:lstStyle/>
            <a:p>
              <a:pPr algn="ctr">
                <a:lnSpc>
                  <a:spcPts val="3783"/>
                </a:lnSpc>
              </a:pPr>
              <a:r>
                <a:rPr lang="en-US" sz="2400" dirty="0">
                  <a:solidFill>
                    <a:srgbClr val="000000"/>
                  </a:solidFill>
                  <a:latin typeface="PT Sans Bold"/>
                </a:rPr>
                <a:t>-</a:t>
              </a:r>
            </a:p>
          </p:txBody>
        </p:sp>
        <p:grpSp>
          <p:nvGrpSpPr>
            <p:cNvPr id="53" name="Group 53"/>
            <p:cNvGrpSpPr/>
            <p:nvPr/>
          </p:nvGrpSpPr>
          <p:grpSpPr>
            <a:xfrm>
              <a:off x="5272589" y="7061590"/>
              <a:ext cx="1840664" cy="641987"/>
              <a:chOff x="0" y="0"/>
              <a:chExt cx="2454218" cy="855982"/>
            </a:xfrm>
          </p:grpSpPr>
          <p:grpSp>
            <p:nvGrpSpPr>
              <p:cNvPr id="54" name="Group 54"/>
              <p:cNvGrpSpPr/>
              <p:nvPr/>
            </p:nvGrpSpPr>
            <p:grpSpPr>
              <a:xfrm>
                <a:off x="40640" y="774702"/>
                <a:ext cx="2372938" cy="81280"/>
                <a:chOff x="0" y="0"/>
                <a:chExt cx="16684723" cy="571500"/>
              </a:xfrm>
            </p:grpSpPr>
            <p:sp>
              <p:nvSpPr>
                <p:cNvPr id="55" name="Freeform 55"/>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56" name="Group 56"/>
              <p:cNvGrpSpPr/>
              <p:nvPr/>
            </p:nvGrpSpPr>
            <p:grpSpPr>
              <a:xfrm>
                <a:off x="37441" y="12278"/>
                <a:ext cx="2368205" cy="772673"/>
                <a:chOff x="0" y="0"/>
                <a:chExt cx="2246909" cy="733098"/>
              </a:xfrm>
            </p:grpSpPr>
            <p:sp>
              <p:nvSpPr>
                <p:cNvPr id="57" name="Freeform 57"/>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58" name="Group 58"/>
              <p:cNvGrpSpPr/>
              <p:nvPr/>
            </p:nvGrpSpPr>
            <p:grpSpPr>
              <a:xfrm>
                <a:off x="40640" y="0"/>
                <a:ext cx="2372938" cy="81280"/>
                <a:chOff x="0" y="0"/>
                <a:chExt cx="16684723" cy="571500"/>
              </a:xfrm>
            </p:grpSpPr>
            <p:sp>
              <p:nvSpPr>
                <p:cNvPr id="59" name="Freeform 59"/>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60" name="Group 60"/>
              <p:cNvGrpSpPr/>
              <p:nvPr/>
            </p:nvGrpSpPr>
            <p:grpSpPr>
              <a:xfrm rot="-5400000">
                <a:off x="2026227" y="387351"/>
                <a:ext cx="774702" cy="81280"/>
                <a:chOff x="0" y="0"/>
                <a:chExt cx="5447124" cy="571500"/>
              </a:xfrm>
            </p:grpSpPr>
            <p:sp>
              <p:nvSpPr>
                <p:cNvPr id="61" name="Freeform 61"/>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nvGrpSpPr>
              <p:cNvPr id="62" name="Group 62"/>
              <p:cNvGrpSpPr/>
              <p:nvPr/>
            </p:nvGrpSpPr>
            <p:grpSpPr>
              <a:xfrm rot="-5400000">
                <a:off x="-346711" y="387351"/>
                <a:ext cx="774702" cy="81280"/>
                <a:chOff x="0" y="0"/>
                <a:chExt cx="5447124" cy="571500"/>
              </a:xfrm>
            </p:grpSpPr>
            <p:sp>
              <p:nvSpPr>
                <p:cNvPr id="63" name="Freeform 63"/>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sp>
          <p:nvSpPr>
            <p:cNvPr id="64" name="TextBox 64"/>
            <p:cNvSpPr txBox="1"/>
            <p:nvPr/>
          </p:nvSpPr>
          <p:spPr>
            <a:xfrm>
              <a:off x="5282431" y="7045697"/>
              <a:ext cx="1779704" cy="673459"/>
            </a:xfrm>
            <a:prstGeom prst="rect">
              <a:avLst/>
            </a:prstGeom>
          </p:spPr>
          <p:txBody>
            <a:bodyPr wrap="square" lIns="0" tIns="0" rIns="0" bIns="0" rtlCol="0" anchor="t">
              <a:spAutoFit/>
            </a:bodyPr>
            <a:lstStyle/>
            <a:p>
              <a:pPr algn="ctr">
                <a:lnSpc>
                  <a:spcPts val="3783"/>
                </a:lnSpc>
              </a:pPr>
              <a:r>
                <a:rPr lang="en-US" sz="2400" dirty="0">
                  <a:solidFill>
                    <a:srgbClr val="000000"/>
                  </a:solidFill>
                  <a:latin typeface="PT Sans Bold"/>
                </a:rPr>
                <a:t>-</a:t>
              </a:r>
            </a:p>
          </p:txBody>
        </p:sp>
        <p:sp>
          <p:nvSpPr>
            <p:cNvPr id="65" name="TextBox 65"/>
            <p:cNvSpPr txBox="1"/>
            <p:nvPr/>
          </p:nvSpPr>
          <p:spPr>
            <a:xfrm>
              <a:off x="2649713" y="5269118"/>
              <a:ext cx="2597059" cy="463325"/>
            </a:xfrm>
            <a:prstGeom prst="rect">
              <a:avLst/>
            </a:prstGeom>
          </p:spPr>
          <p:txBody>
            <a:bodyPr wrap="square" lIns="0" tIns="0" rIns="0" bIns="0" rtlCol="0" anchor="t">
              <a:spAutoFit/>
            </a:bodyPr>
            <a:lstStyle/>
            <a:p>
              <a:pPr algn="ctr">
                <a:lnSpc>
                  <a:spcPts val="2680"/>
                </a:lnSpc>
              </a:pPr>
              <a:r>
                <a:rPr lang="en-US" sz="1200" dirty="0">
                  <a:solidFill>
                    <a:srgbClr val="FFFFFF"/>
                  </a:solidFill>
                  <a:latin typeface="PT Sans"/>
                </a:rPr>
                <a:t>Critical severity</a:t>
              </a:r>
            </a:p>
          </p:txBody>
        </p:sp>
        <p:sp>
          <p:nvSpPr>
            <p:cNvPr id="66" name="TextBox 66"/>
            <p:cNvSpPr txBox="1"/>
            <p:nvPr/>
          </p:nvSpPr>
          <p:spPr>
            <a:xfrm>
              <a:off x="2634935" y="5901783"/>
              <a:ext cx="2597059" cy="463325"/>
            </a:xfrm>
            <a:prstGeom prst="rect">
              <a:avLst/>
            </a:prstGeom>
          </p:spPr>
          <p:txBody>
            <a:bodyPr wrap="square" lIns="0" tIns="0" rIns="0" bIns="0" rtlCol="0" anchor="t">
              <a:spAutoFit/>
            </a:bodyPr>
            <a:lstStyle/>
            <a:p>
              <a:pPr algn="ctr">
                <a:lnSpc>
                  <a:spcPts val="2680"/>
                </a:lnSpc>
              </a:pPr>
              <a:r>
                <a:rPr lang="en-US" sz="1200" dirty="0">
                  <a:solidFill>
                    <a:srgbClr val="FFFFFF"/>
                  </a:solidFill>
                  <a:latin typeface="PT Sans"/>
                </a:rPr>
                <a:t>High severity</a:t>
              </a:r>
            </a:p>
          </p:txBody>
        </p:sp>
        <p:sp>
          <p:nvSpPr>
            <p:cNvPr id="67" name="TextBox 67"/>
            <p:cNvSpPr txBox="1"/>
            <p:nvPr/>
          </p:nvSpPr>
          <p:spPr>
            <a:xfrm>
              <a:off x="2649713" y="6530877"/>
              <a:ext cx="2597059" cy="463325"/>
            </a:xfrm>
            <a:prstGeom prst="rect">
              <a:avLst/>
            </a:prstGeom>
          </p:spPr>
          <p:txBody>
            <a:bodyPr wrap="square" lIns="0" tIns="0" rIns="0" bIns="0" rtlCol="0" anchor="t">
              <a:spAutoFit/>
            </a:bodyPr>
            <a:lstStyle/>
            <a:p>
              <a:pPr algn="ctr">
                <a:lnSpc>
                  <a:spcPts val="2680"/>
                </a:lnSpc>
              </a:pPr>
              <a:r>
                <a:rPr lang="en-US" sz="1200" dirty="0">
                  <a:solidFill>
                    <a:srgbClr val="FFFFFF"/>
                  </a:solidFill>
                  <a:latin typeface="PT Sans"/>
                </a:rPr>
                <a:t>Medium severity</a:t>
              </a:r>
            </a:p>
          </p:txBody>
        </p:sp>
        <p:sp>
          <p:nvSpPr>
            <p:cNvPr id="68" name="TextBox 68"/>
            <p:cNvSpPr txBox="1"/>
            <p:nvPr/>
          </p:nvSpPr>
          <p:spPr>
            <a:xfrm>
              <a:off x="2634935" y="7166056"/>
              <a:ext cx="2597059" cy="463325"/>
            </a:xfrm>
            <a:prstGeom prst="rect">
              <a:avLst/>
            </a:prstGeom>
          </p:spPr>
          <p:txBody>
            <a:bodyPr wrap="square" lIns="0" tIns="0" rIns="0" bIns="0" rtlCol="0" anchor="t">
              <a:spAutoFit/>
            </a:bodyPr>
            <a:lstStyle/>
            <a:p>
              <a:pPr algn="ctr">
                <a:lnSpc>
                  <a:spcPts val="2680"/>
                </a:lnSpc>
              </a:pPr>
              <a:r>
                <a:rPr lang="en-US" sz="1200" dirty="0">
                  <a:solidFill>
                    <a:srgbClr val="FFFFFF"/>
                  </a:solidFill>
                  <a:latin typeface="PT Sans"/>
                </a:rPr>
                <a:t>Low severity</a:t>
              </a:r>
            </a:p>
          </p:txBody>
        </p:sp>
        <p:grpSp>
          <p:nvGrpSpPr>
            <p:cNvPr id="72" name="Group 72"/>
            <p:cNvGrpSpPr/>
            <p:nvPr/>
          </p:nvGrpSpPr>
          <p:grpSpPr>
            <a:xfrm>
              <a:off x="5270814" y="5209799"/>
              <a:ext cx="1840664" cy="641987"/>
              <a:chOff x="0" y="0"/>
              <a:chExt cx="2454218" cy="855982"/>
            </a:xfrm>
          </p:grpSpPr>
          <p:grpSp>
            <p:nvGrpSpPr>
              <p:cNvPr id="73" name="Group 73"/>
              <p:cNvGrpSpPr/>
              <p:nvPr/>
            </p:nvGrpSpPr>
            <p:grpSpPr>
              <a:xfrm>
                <a:off x="40640" y="774702"/>
                <a:ext cx="2372938" cy="81280"/>
                <a:chOff x="0" y="0"/>
                <a:chExt cx="16684723" cy="571500"/>
              </a:xfrm>
            </p:grpSpPr>
            <p:sp>
              <p:nvSpPr>
                <p:cNvPr id="74" name="Freeform 74"/>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75" name="Group 75"/>
              <p:cNvGrpSpPr/>
              <p:nvPr/>
            </p:nvGrpSpPr>
            <p:grpSpPr>
              <a:xfrm>
                <a:off x="37441" y="12278"/>
                <a:ext cx="2368205" cy="772673"/>
                <a:chOff x="0" y="0"/>
                <a:chExt cx="2246909" cy="733098"/>
              </a:xfrm>
            </p:grpSpPr>
            <p:sp>
              <p:nvSpPr>
                <p:cNvPr id="76" name="Freeform 76"/>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77" name="Group 77"/>
              <p:cNvGrpSpPr/>
              <p:nvPr/>
            </p:nvGrpSpPr>
            <p:grpSpPr>
              <a:xfrm>
                <a:off x="40640" y="0"/>
                <a:ext cx="2372938" cy="81280"/>
                <a:chOff x="0" y="0"/>
                <a:chExt cx="16684723" cy="571500"/>
              </a:xfrm>
            </p:grpSpPr>
            <p:sp>
              <p:nvSpPr>
                <p:cNvPr id="78" name="Freeform 78"/>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79" name="Group 79"/>
              <p:cNvGrpSpPr/>
              <p:nvPr/>
            </p:nvGrpSpPr>
            <p:grpSpPr>
              <a:xfrm rot="-5400000">
                <a:off x="2026227" y="387351"/>
                <a:ext cx="774702" cy="81280"/>
                <a:chOff x="0" y="0"/>
                <a:chExt cx="5447124" cy="571500"/>
              </a:xfrm>
            </p:grpSpPr>
            <p:sp>
              <p:nvSpPr>
                <p:cNvPr id="80" name="Freeform 80"/>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nvGrpSpPr>
              <p:cNvPr id="81" name="Group 81"/>
              <p:cNvGrpSpPr/>
              <p:nvPr/>
            </p:nvGrpSpPr>
            <p:grpSpPr>
              <a:xfrm rot="-5400000">
                <a:off x="-346711" y="387351"/>
                <a:ext cx="774702" cy="81280"/>
                <a:chOff x="0" y="0"/>
                <a:chExt cx="5447124" cy="571500"/>
              </a:xfrm>
            </p:grpSpPr>
            <p:sp>
              <p:nvSpPr>
                <p:cNvPr id="82" name="Freeform 82"/>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sp>
          <p:nvSpPr>
            <p:cNvPr id="83" name="TextBox 83"/>
            <p:cNvSpPr txBox="1"/>
            <p:nvPr/>
          </p:nvSpPr>
          <p:spPr>
            <a:xfrm>
              <a:off x="6106718" y="5164072"/>
              <a:ext cx="77291" cy="673459"/>
            </a:xfrm>
            <a:prstGeom prst="rect">
              <a:avLst/>
            </a:prstGeom>
          </p:spPr>
          <p:txBody>
            <a:bodyPr wrap="square" lIns="0" tIns="0" rIns="0" bIns="0" rtlCol="0" anchor="t">
              <a:spAutoFit/>
            </a:bodyPr>
            <a:lstStyle/>
            <a:p>
              <a:pPr algn="ctr">
                <a:lnSpc>
                  <a:spcPts val="3783"/>
                </a:lnSpc>
              </a:pPr>
              <a:r>
                <a:rPr lang="en-US" sz="2400" dirty="0">
                  <a:solidFill>
                    <a:srgbClr val="000000"/>
                  </a:solidFill>
                  <a:latin typeface="PT Sans Bold"/>
                </a:rPr>
                <a:t>-</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819784" y="1801677"/>
            <a:ext cx="4076700" cy="2379152"/>
            <a:chOff x="0" y="0"/>
            <a:chExt cx="5435600" cy="3172204"/>
          </a:xfrm>
        </p:grpSpPr>
        <p:sp>
          <p:nvSpPr>
            <p:cNvPr id="3" name="TextBox 3"/>
            <p:cNvSpPr txBox="1"/>
            <p:nvPr/>
          </p:nvSpPr>
          <p:spPr>
            <a:xfrm>
              <a:off x="0" y="0"/>
              <a:ext cx="5435600" cy="688418"/>
            </a:xfrm>
            <a:prstGeom prst="rect">
              <a:avLst/>
            </a:prstGeom>
          </p:spPr>
          <p:txBody>
            <a:bodyPr lIns="0" tIns="0" rIns="0" bIns="0" rtlCol="0" anchor="t">
              <a:spAutoFit/>
            </a:bodyPr>
            <a:lstStyle/>
            <a:p>
              <a:pPr>
                <a:lnSpc>
                  <a:spcPts val="3805"/>
                </a:lnSpc>
              </a:pPr>
              <a:r>
                <a:rPr lang="en-US" sz="3309" spc="297">
                  <a:solidFill>
                    <a:srgbClr val="495052"/>
                  </a:solidFill>
                  <a:latin typeface="Bebas Neue Bold"/>
                </a:rPr>
                <a:t>METHODOLOGY</a:t>
              </a:r>
            </a:p>
          </p:txBody>
        </p:sp>
        <p:sp>
          <p:nvSpPr>
            <p:cNvPr id="4" name="TextBox 4"/>
            <p:cNvSpPr txBox="1"/>
            <p:nvPr/>
          </p:nvSpPr>
          <p:spPr>
            <a:xfrm>
              <a:off x="0" y="1246292"/>
              <a:ext cx="5435600" cy="1925912"/>
            </a:xfrm>
            <a:prstGeom prst="rect">
              <a:avLst/>
            </a:prstGeom>
          </p:spPr>
          <p:txBody>
            <a:bodyPr lIns="0" tIns="0" rIns="0" bIns="0" rtlCol="0" anchor="t">
              <a:spAutoFit/>
            </a:bodyPr>
            <a:lstStyle/>
            <a:p>
              <a:pPr>
                <a:lnSpc>
                  <a:spcPts val="1853"/>
                </a:lnSpc>
              </a:pPr>
              <a:r>
                <a:rPr lang="en-US" sz="1323" spc="79" dirty="0">
                  <a:solidFill>
                    <a:srgbClr val="495052"/>
                  </a:solidFill>
                  <a:latin typeface="PT Sans"/>
                </a:rPr>
                <a:t>As the starting point, the black-box or blinded scan was performed on the provided target server by the company's employee. The scan inspected the opened {</a:t>
              </a:r>
              <a:r>
                <a:rPr lang="en-US" sz="1323" spc="79" dirty="0" err="1">
                  <a:solidFill>
                    <a:srgbClr val="495052"/>
                  </a:solidFill>
                  <a:latin typeface="PT Sans"/>
                </a:rPr>
                <a:t>d.nmaprun.runstats</a:t>
              </a:r>
              <a:r>
                <a:rPr lang="en-US" sz="1323" spc="79" dirty="0">
                  <a:solidFill>
                    <a:srgbClr val="495052"/>
                  </a:solidFill>
                  <a:latin typeface="PT Sans"/>
                </a:rPr>
                <a:t>[0].hosts[0].$.total} TCP ports.</a:t>
              </a:r>
            </a:p>
          </p:txBody>
        </p:sp>
      </p:grpSp>
      <p:grpSp>
        <p:nvGrpSpPr>
          <p:cNvPr id="5" name="Group 5"/>
          <p:cNvGrpSpPr/>
          <p:nvPr/>
        </p:nvGrpSpPr>
        <p:grpSpPr>
          <a:xfrm>
            <a:off x="647700" y="531161"/>
            <a:ext cx="6248784" cy="201329"/>
            <a:chOff x="0" y="0"/>
            <a:chExt cx="8331712" cy="268438"/>
          </a:xfrm>
        </p:grpSpPr>
        <p:sp>
          <p:nvSpPr>
            <p:cNvPr id="6" name="TextBox 6"/>
            <p:cNvSpPr txBox="1"/>
            <p:nvPr/>
          </p:nvSpPr>
          <p:spPr>
            <a:xfrm>
              <a:off x="5127000" y="-28575"/>
              <a:ext cx="3204712" cy="297013"/>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7" name="TextBox 7"/>
            <p:cNvSpPr txBox="1"/>
            <p:nvPr/>
          </p:nvSpPr>
          <p:spPr>
            <a:xfrm>
              <a:off x="0" y="-28575"/>
              <a:ext cx="3634993"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grpSp>
        <p:nvGrpSpPr>
          <p:cNvPr id="8" name="Group 8"/>
          <p:cNvGrpSpPr/>
          <p:nvPr/>
        </p:nvGrpSpPr>
        <p:grpSpPr>
          <a:xfrm>
            <a:off x="-7908" y="5028861"/>
            <a:ext cx="7560000" cy="4342929"/>
            <a:chOff x="0" y="0"/>
            <a:chExt cx="10080000" cy="5790572"/>
          </a:xfrm>
        </p:grpSpPr>
        <p:pic>
          <p:nvPicPr>
            <p:cNvPr id="9" name="Picture 9"/>
            <p:cNvPicPr>
              <a:picLocks noChangeAspect="1"/>
            </p:cNvPicPr>
            <p:nvPr/>
          </p:nvPicPr>
          <p:blipFill>
            <a:blip r:embed="rId2"/>
            <a:srcRect l="2020" r="2020"/>
            <a:stretch>
              <a:fillRect/>
            </a:stretch>
          </p:blipFill>
          <p:spPr>
            <a:xfrm>
              <a:off x="0" y="0"/>
              <a:ext cx="10080000" cy="5790572"/>
            </a:xfrm>
            <a:prstGeom prst="rect">
              <a:avLst/>
            </a:prstGeom>
          </p:spPr>
        </p:pic>
      </p:grpSp>
      <p:grpSp>
        <p:nvGrpSpPr>
          <p:cNvPr id="10" name="Group 10"/>
          <p:cNvGrpSpPr/>
          <p:nvPr/>
        </p:nvGrpSpPr>
        <p:grpSpPr>
          <a:xfrm>
            <a:off x="647700" y="994527"/>
            <a:ext cx="2171700" cy="516022"/>
            <a:chOff x="0" y="0"/>
            <a:chExt cx="2895600" cy="688029"/>
          </a:xfrm>
        </p:grpSpPr>
        <p:sp>
          <p:nvSpPr>
            <p:cNvPr id="11" name="TextBox 11"/>
            <p:cNvSpPr txBox="1"/>
            <p:nvPr/>
          </p:nvSpPr>
          <p:spPr>
            <a:xfrm>
              <a:off x="0" y="-76200"/>
              <a:ext cx="2895600" cy="764229"/>
            </a:xfrm>
            <a:prstGeom prst="rect">
              <a:avLst/>
            </a:prstGeom>
          </p:spPr>
          <p:txBody>
            <a:bodyPr lIns="0" tIns="0" rIns="0" bIns="0" rtlCol="0" anchor="t">
              <a:spAutoFit/>
            </a:bodyPr>
            <a:lstStyle/>
            <a:p>
              <a:pPr>
                <a:lnSpc>
                  <a:spcPts val="4632"/>
                </a:lnSpc>
              </a:pPr>
              <a:r>
                <a:rPr lang="en-US" sz="3309" spc="661">
                  <a:solidFill>
                    <a:srgbClr val="222222"/>
                  </a:solidFill>
                  <a:latin typeface="Bebas Neue Bold"/>
                </a:rPr>
                <a:t>03</a:t>
              </a:r>
            </a:p>
          </p:txBody>
        </p:sp>
        <p:sp>
          <p:nvSpPr>
            <p:cNvPr id="12" name="TextBox 12"/>
            <p:cNvSpPr txBox="1"/>
            <p:nvPr/>
          </p:nvSpPr>
          <p:spPr>
            <a:xfrm>
              <a:off x="685800" y="184395"/>
              <a:ext cx="1524000" cy="213783"/>
            </a:xfrm>
            <a:prstGeom prst="rect">
              <a:avLst/>
            </a:prstGeom>
          </p:spPr>
          <p:txBody>
            <a:bodyPr lIns="0" tIns="0" rIns="0" bIns="0" rtlCol="0" anchor="t">
              <a:spAutoFit/>
            </a:bodyPr>
            <a:lstStyle/>
            <a:p>
              <a:pPr>
                <a:lnSpc>
                  <a:spcPts val="1400"/>
                </a:lnSpc>
              </a:pPr>
              <a:r>
                <a:rPr lang="en-US" sz="1000" spc="60">
                  <a:solidFill>
                    <a:srgbClr val="222222"/>
                  </a:solidFill>
                  <a:latin typeface="PT Sans"/>
                </a:rPr>
                <a:t>/METHLOGY</a:t>
              </a: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647700" y="1646445"/>
            <a:ext cx="4076700" cy="516313"/>
          </a:xfrm>
          <a:prstGeom prst="rect">
            <a:avLst/>
          </a:prstGeom>
        </p:spPr>
        <p:txBody>
          <a:bodyPr lIns="0" tIns="0" rIns="0" bIns="0" rtlCol="0" anchor="t">
            <a:spAutoFit/>
          </a:bodyPr>
          <a:lstStyle/>
          <a:p>
            <a:pPr>
              <a:lnSpc>
                <a:spcPts val="3805"/>
              </a:lnSpc>
            </a:pPr>
            <a:r>
              <a:rPr lang="en-US" sz="3309" spc="297" dirty="0">
                <a:solidFill>
                  <a:srgbClr val="495052"/>
                </a:solidFill>
                <a:latin typeface="Bebas Neue Bold"/>
              </a:rPr>
              <a:t>FINDINGS</a:t>
            </a:r>
          </a:p>
        </p:txBody>
      </p:sp>
      <p:sp>
        <p:nvSpPr>
          <p:cNvPr id="4" name="TextBox 4"/>
          <p:cNvSpPr txBox="1"/>
          <p:nvPr/>
        </p:nvSpPr>
        <p:spPr>
          <a:xfrm>
            <a:off x="647700" y="2365666"/>
            <a:ext cx="4076700" cy="223554"/>
          </a:xfrm>
          <a:prstGeom prst="rect">
            <a:avLst/>
          </a:prstGeom>
        </p:spPr>
        <p:txBody>
          <a:bodyPr lIns="0" tIns="0" rIns="0" bIns="0" rtlCol="0" anchor="t">
            <a:spAutoFit/>
          </a:bodyPr>
          <a:lstStyle/>
          <a:p>
            <a:pPr>
              <a:lnSpc>
                <a:spcPts val="1853"/>
              </a:lnSpc>
            </a:pPr>
            <a:r>
              <a:rPr lang="en-US" sz="1323" spc="79">
                <a:solidFill>
                  <a:srgbClr val="495052"/>
                </a:solidFill>
                <a:latin typeface="PT Sans Bold"/>
              </a:rPr>
              <a:t>Severity assessments summary</a:t>
            </a:r>
          </a:p>
        </p:txBody>
      </p:sp>
      <p:sp>
        <p:nvSpPr>
          <p:cNvPr id="5" name="TextBox 5"/>
          <p:cNvSpPr txBox="1"/>
          <p:nvPr/>
        </p:nvSpPr>
        <p:spPr>
          <a:xfrm>
            <a:off x="647699" y="3109278"/>
            <a:ext cx="6248785" cy="713465"/>
          </a:xfrm>
          <a:prstGeom prst="rect">
            <a:avLst/>
          </a:prstGeom>
        </p:spPr>
        <p:txBody>
          <a:bodyPr wrap="square" lIns="0" tIns="0" rIns="0" bIns="0" rtlCol="0" anchor="t">
            <a:spAutoFit/>
          </a:bodyPr>
          <a:lstStyle/>
          <a:p>
            <a:pPr>
              <a:lnSpc>
                <a:spcPts val="1853"/>
              </a:lnSpc>
            </a:pPr>
            <a:r>
              <a:rPr lang="en-US" sz="1323" spc="79" dirty="0">
                <a:solidFill>
                  <a:srgbClr val="495052"/>
                </a:solidFill>
                <a:latin typeface="PT Sans"/>
              </a:rPr>
              <a:t>This table below expresses every sub-domains and IPs that were scanned and defined along with founding severity in each of them, classified as critical, high, medium, and low severity.</a:t>
            </a:r>
          </a:p>
        </p:txBody>
      </p:sp>
      <p:grpSp>
        <p:nvGrpSpPr>
          <p:cNvPr id="6" name="Group 6"/>
          <p:cNvGrpSpPr/>
          <p:nvPr/>
        </p:nvGrpSpPr>
        <p:grpSpPr>
          <a:xfrm>
            <a:off x="647700" y="531161"/>
            <a:ext cx="6248784" cy="201329"/>
            <a:chOff x="0" y="0"/>
            <a:chExt cx="8331712" cy="268438"/>
          </a:xfrm>
        </p:grpSpPr>
        <p:sp>
          <p:nvSpPr>
            <p:cNvPr id="7" name="TextBox 7"/>
            <p:cNvSpPr txBox="1"/>
            <p:nvPr/>
          </p:nvSpPr>
          <p:spPr>
            <a:xfrm>
              <a:off x="5127000" y="-28575"/>
              <a:ext cx="3204712" cy="297013"/>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8" name="TextBox 8"/>
            <p:cNvSpPr txBox="1"/>
            <p:nvPr/>
          </p:nvSpPr>
          <p:spPr>
            <a:xfrm>
              <a:off x="0" y="-28575"/>
              <a:ext cx="3634993"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grpSp>
        <p:nvGrpSpPr>
          <p:cNvPr id="84" name="Group 84"/>
          <p:cNvGrpSpPr/>
          <p:nvPr/>
        </p:nvGrpSpPr>
        <p:grpSpPr>
          <a:xfrm>
            <a:off x="647700" y="994527"/>
            <a:ext cx="2171700" cy="516022"/>
            <a:chOff x="0" y="0"/>
            <a:chExt cx="2895600" cy="688029"/>
          </a:xfrm>
        </p:grpSpPr>
        <p:sp>
          <p:nvSpPr>
            <p:cNvPr id="85" name="TextBox 85"/>
            <p:cNvSpPr txBox="1"/>
            <p:nvPr/>
          </p:nvSpPr>
          <p:spPr>
            <a:xfrm>
              <a:off x="0" y="-76200"/>
              <a:ext cx="2895600" cy="764229"/>
            </a:xfrm>
            <a:prstGeom prst="rect">
              <a:avLst/>
            </a:prstGeom>
          </p:spPr>
          <p:txBody>
            <a:bodyPr lIns="0" tIns="0" rIns="0" bIns="0" rtlCol="0" anchor="t">
              <a:spAutoFit/>
            </a:bodyPr>
            <a:lstStyle/>
            <a:p>
              <a:pPr>
                <a:lnSpc>
                  <a:spcPts val="4632"/>
                </a:lnSpc>
              </a:pPr>
              <a:r>
                <a:rPr lang="en-US" sz="3309" spc="661" dirty="0">
                  <a:solidFill>
                    <a:srgbClr val="222222"/>
                  </a:solidFill>
                  <a:latin typeface="Bebas Neue Bold"/>
                </a:rPr>
                <a:t>04</a:t>
              </a:r>
            </a:p>
          </p:txBody>
        </p:sp>
        <p:sp>
          <p:nvSpPr>
            <p:cNvPr id="86" name="TextBox 86"/>
            <p:cNvSpPr txBox="1"/>
            <p:nvPr/>
          </p:nvSpPr>
          <p:spPr>
            <a:xfrm>
              <a:off x="685800" y="184395"/>
              <a:ext cx="1524000" cy="222250"/>
            </a:xfrm>
            <a:prstGeom prst="rect">
              <a:avLst/>
            </a:prstGeom>
          </p:spPr>
          <p:txBody>
            <a:bodyPr lIns="0" tIns="0" rIns="0" bIns="0" rtlCol="0" anchor="t">
              <a:spAutoFit/>
            </a:bodyPr>
            <a:lstStyle/>
            <a:p>
              <a:pPr>
                <a:lnSpc>
                  <a:spcPts val="1400"/>
                </a:lnSpc>
              </a:pPr>
              <a:r>
                <a:rPr lang="en-US" sz="1000" spc="60" dirty="0">
                  <a:solidFill>
                    <a:srgbClr val="222222"/>
                  </a:solidFill>
                  <a:latin typeface="PT Sans"/>
                </a:rPr>
                <a:t>/FINDINGS</a:t>
              </a:r>
            </a:p>
          </p:txBody>
        </p:sp>
      </p:grpSp>
      <p:graphicFrame>
        <p:nvGraphicFramePr>
          <p:cNvPr id="87" name="Table 87">
            <a:extLst>
              <a:ext uri="{FF2B5EF4-FFF2-40B4-BE49-F238E27FC236}">
                <a16:creationId xmlns:a16="http://schemas.microsoft.com/office/drawing/2014/main" id="{3565851B-8C5D-41E5-B39A-E3D651553E63}"/>
              </a:ext>
            </a:extLst>
          </p:cNvPr>
          <p:cNvGraphicFramePr>
            <a:graphicFrameLocks noGrp="1"/>
          </p:cNvGraphicFramePr>
          <p:nvPr>
            <p:extLst>
              <p:ext uri="{D42A27DB-BD31-4B8C-83A1-F6EECF244321}">
                <p14:modId xmlns:p14="http://schemas.microsoft.com/office/powerpoint/2010/main" val="189530138"/>
              </p:ext>
            </p:extLst>
          </p:nvPr>
        </p:nvGraphicFramePr>
        <p:xfrm>
          <a:off x="477754" y="4622627"/>
          <a:ext cx="6577096" cy="853440"/>
        </p:xfrm>
        <a:graphic>
          <a:graphicData uri="http://schemas.openxmlformats.org/drawingml/2006/table">
            <a:tbl>
              <a:tblPr firstRow="1" bandRow="1">
                <a:tableStyleId>{073A0DAA-6AF3-43AB-8588-CEC1D06C72B9}</a:tableStyleId>
              </a:tblPr>
              <a:tblGrid>
                <a:gridCol w="992964">
                  <a:extLst>
                    <a:ext uri="{9D8B030D-6E8A-4147-A177-3AD203B41FA5}">
                      <a16:colId xmlns:a16="http://schemas.microsoft.com/office/drawing/2014/main" val="265312126"/>
                    </a:ext>
                  </a:extLst>
                </a:gridCol>
                <a:gridCol w="1600819">
                  <a:extLst>
                    <a:ext uri="{9D8B030D-6E8A-4147-A177-3AD203B41FA5}">
                      <a16:colId xmlns:a16="http://schemas.microsoft.com/office/drawing/2014/main" val="1446582098"/>
                    </a:ext>
                  </a:extLst>
                </a:gridCol>
                <a:gridCol w="1035318">
                  <a:extLst>
                    <a:ext uri="{9D8B030D-6E8A-4147-A177-3AD203B41FA5}">
                      <a16:colId xmlns:a16="http://schemas.microsoft.com/office/drawing/2014/main" val="1415828300"/>
                    </a:ext>
                  </a:extLst>
                </a:gridCol>
                <a:gridCol w="990733">
                  <a:extLst>
                    <a:ext uri="{9D8B030D-6E8A-4147-A177-3AD203B41FA5}">
                      <a16:colId xmlns:a16="http://schemas.microsoft.com/office/drawing/2014/main" val="384283950"/>
                    </a:ext>
                  </a:extLst>
                </a:gridCol>
                <a:gridCol w="946148">
                  <a:extLst>
                    <a:ext uri="{9D8B030D-6E8A-4147-A177-3AD203B41FA5}">
                      <a16:colId xmlns:a16="http://schemas.microsoft.com/office/drawing/2014/main" val="3779405199"/>
                    </a:ext>
                  </a:extLst>
                </a:gridCol>
                <a:gridCol w="1011114">
                  <a:extLst>
                    <a:ext uri="{9D8B030D-6E8A-4147-A177-3AD203B41FA5}">
                      <a16:colId xmlns:a16="http://schemas.microsoft.com/office/drawing/2014/main" val="892771066"/>
                    </a:ext>
                  </a:extLst>
                </a:gridCol>
              </a:tblGrid>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dirty="0">
                          <a:solidFill>
                            <a:srgbClr val="FFFFFF"/>
                          </a:solidFill>
                          <a:latin typeface="Open Sans Extra Bold" panose="020B0604020202020204" charset="0"/>
                          <a:ea typeface="Open Sans Extra Bold" panose="020B0604020202020204" charset="0"/>
                          <a:cs typeface="Open Sans Extra Bold" panose="020B0604020202020204" charset="0"/>
                        </a:rPr>
                        <a:t>IP Address</a:t>
                      </a:r>
                    </a:p>
                    <a:p>
                      <a:endParaRPr lang="en-US" sz="1000" dirty="0">
                        <a:latin typeface="Open Sans Extra Bold" panose="020B0604020202020204" charset="0"/>
                        <a:ea typeface="Open Sans Extra Bold" panose="020B0604020202020204" charset="0"/>
                        <a:cs typeface="Open Sans Extra Bold" panose="020B0604020202020204" charset="0"/>
                      </a:endParaRPr>
                    </a:p>
                  </a:txBody>
                  <a:tcPr/>
                </a:tc>
                <a:tc>
                  <a:txBody>
                    <a:bodyPr/>
                    <a:lstStyle/>
                    <a:p>
                      <a:pPr algn="ctr"/>
                      <a:r>
                        <a:rPr lang="en-US" sz="1000" dirty="0">
                          <a:latin typeface="Open Sans Extra Bold" panose="020B0604020202020204" charset="0"/>
                          <a:ea typeface="Open Sans Extra Bold" panose="020B0604020202020204" charset="0"/>
                          <a:cs typeface="Open Sans Extra Bold" panose="020B0604020202020204" charset="0"/>
                        </a:rPr>
                        <a:t>Hostname</a:t>
                      </a:r>
                    </a:p>
                  </a:txBody>
                  <a:tcPr/>
                </a:tc>
                <a:tc>
                  <a:txBody>
                    <a:bodyPr/>
                    <a:lstStyle/>
                    <a:p>
                      <a:pPr algn="ctr"/>
                      <a:r>
                        <a:rPr lang="en-US" sz="1000" dirty="0">
                          <a:latin typeface="Open Sans Extra Bold" panose="020B0604020202020204" charset="0"/>
                          <a:ea typeface="Open Sans Extra Bold" panose="020B0604020202020204" charset="0"/>
                          <a:cs typeface="Open Sans Extra Bold" panose="020B0604020202020204" charset="0"/>
                        </a:rPr>
                        <a:t>Critical</a:t>
                      </a:r>
                    </a:p>
                    <a:p>
                      <a:pPr algn="ctr"/>
                      <a:r>
                        <a:rPr lang="en-US" sz="1000" dirty="0">
                          <a:latin typeface="Open Sans Extra Bold" panose="020B0604020202020204" charset="0"/>
                          <a:ea typeface="Open Sans Extra Bold" panose="020B0604020202020204" charset="0"/>
                          <a:cs typeface="Open Sans Extra Bold" panose="020B0604020202020204" charset="0"/>
                        </a:rPr>
                        <a:t>Severity</a:t>
                      </a:r>
                    </a:p>
                  </a:txBody>
                  <a:tcPr/>
                </a:tc>
                <a:tc>
                  <a:txBody>
                    <a:bodyPr/>
                    <a:lstStyle/>
                    <a:p>
                      <a:pPr algn="ctr"/>
                      <a:r>
                        <a:rPr lang="en-US" sz="1000" dirty="0">
                          <a:latin typeface="Open Sans Extra Bold" panose="020B0604020202020204" charset="0"/>
                          <a:ea typeface="Open Sans Extra Bold" panose="020B0604020202020204" charset="0"/>
                          <a:cs typeface="Open Sans Extra Bold" panose="020B0604020202020204" charset="0"/>
                        </a:rPr>
                        <a:t>High Severity</a:t>
                      </a:r>
                    </a:p>
                  </a:txBody>
                  <a:tcPr/>
                </a:tc>
                <a:tc>
                  <a:txBody>
                    <a:bodyPr/>
                    <a:lstStyle/>
                    <a:p>
                      <a:pPr algn="ctr"/>
                      <a:r>
                        <a:rPr lang="en-US" sz="1000" dirty="0">
                          <a:latin typeface="Open Sans Extra Bold" panose="020B0604020202020204" charset="0"/>
                          <a:ea typeface="Open Sans Extra Bold" panose="020B0604020202020204" charset="0"/>
                          <a:cs typeface="Open Sans Extra Bold" panose="020B0604020202020204" charset="0"/>
                        </a:rPr>
                        <a:t>Medium Severity</a:t>
                      </a:r>
                    </a:p>
                  </a:txBody>
                  <a:tcPr/>
                </a:tc>
                <a:tc>
                  <a:txBody>
                    <a:bodyPr/>
                    <a:lstStyle/>
                    <a:p>
                      <a:pPr algn="ctr"/>
                      <a:r>
                        <a:rPr lang="en-US" sz="1000" dirty="0">
                          <a:latin typeface="Open Sans Extra Bold" panose="020B0604020202020204" charset="0"/>
                          <a:ea typeface="Open Sans Extra Bold" panose="020B0604020202020204" charset="0"/>
                          <a:cs typeface="Open Sans Extra Bold" panose="020B0604020202020204" charset="0"/>
                        </a:rPr>
                        <a:t>Low Severity</a:t>
                      </a:r>
                    </a:p>
                  </a:txBody>
                  <a:tcPr/>
                </a:tc>
                <a:extLst>
                  <a:ext uri="{0D108BD9-81ED-4DB2-BD59-A6C34878D82A}">
                    <a16:rowId xmlns:a16="http://schemas.microsoft.com/office/drawing/2014/main" val="353383748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latin typeface="Open Sans Extra Bold" panose="020B0604020202020204" charset="0"/>
                          <a:ea typeface="Open Sans Extra Bold" panose="020B0604020202020204" charset="0"/>
                          <a:cs typeface="Open Sans Extra Bold" panose="020B0604020202020204" charset="0"/>
                        </a:rPr>
                        <a:t>{</a:t>
                      </a:r>
                      <a:r>
                        <a:rPr lang="en-US" sz="800" dirty="0" err="1">
                          <a:latin typeface="Open Sans Extra Bold" panose="020B0604020202020204" charset="0"/>
                          <a:ea typeface="Open Sans Extra Bold" panose="020B0604020202020204" charset="0"/>
                          <a:cs typeface="Open Sans Extra Bold" panose="020B0604020202020204" charset="0"/>
                        </a:rPr>
                        <a:t>d.nmaprun.host</a:t>
                      </a:r>
                      <a:r>
                        <a:rPr lang="en-US" sz="800" dirty="0">
                          <a:latin typeface="Open Sans Extra Bold" panose="020B0604020202020204" charset="0"/>
                          <a:ea typeface="Open Sans Extra Bold" panose="020B0604020202020204" charset="0"/>
                          <a:cs typeface="Open Sans Extra Bold" panose="020B0604020202020204" charset="0"/>
                        </a:rPr>
                        <a:t>[0].address[0].$.</a:t>
                      </a:r>
                      <a:r>
                        <a:rPr lang="en-US" sz="800" dirty="0" err="1">
                          <a:latin typeface="Open Sans Extra Bold" panose="020B0604020202020204" charset="0"/>
                          <a:ea typeface="Open Sans Extra Bold" panose="020B0604020202020204" charset="0"/>
                          <a:cs typeface="Open Sans Extra Bold" panose="020B0604020202020204" charset="0"/>
                        </a:rPr>
                        <a:t>addr</a:t>
                      </a:r>
                      <a:r>
                        <a:rPr lang="en-US" sz="800" dirty="0">
                          <a:latin typeface="Open Sans Extra Bold" panose="020B0604020202020204" charset="0"/>
                          <a:ea typeface="Open Sans Extra Bold" panose="020B0604020202020204" charset="0"/>
                          <a:cs typeface="Open Sans Extra Bold" panose="020B0604020202020204" charset="0"/>
                        </a:rPr>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latin typeface="Open Sans Extra Bold" panose="020B0604020202020204" charset="0"/>
                          <a:ea typeface="Open Sans Extra Bold" panose="020B0604020202020204" charset="0"/>
                          <a:cs typeface="Open Sans Extra Bold" panose="020B0604020202020204" charset="0"/>
                        </a:rPr>
                        <a:t>{</a:t>
                      </a:r>
                      <a:r>
                        <a:rPr lang="en-US" sz="800" dirty="0" err="1">
                          <a:latin typeface="Open Sans Extra Bold" panose="020B0604020202020204" charset="0"/>
                          <a:ea typeface="Open Sans Extra Bold" panose="020B0604020202020204" charset="0"/>
                          <a:cs typeface="Open Sans Extra Bold" panose="020B0604020202020204" charset="0"/>
                        </a:rPr>
                        <a:t>d.nmaprun.host</a:t>
                      </a:r>
                      <a:r>
                        <a:rPr lang="en-US" sz="800" dirty="0">
                          <a:latin typeface="Open Sans Extra Bold" panose="020B0604020202020204" charset="0"/>
                          <a:ea typeface="Open Sans Extra Bold" panose="020B0604020202020204" charset="0"/>
                          <a:cs typeface="Open Sans Extra Bold" panose="020B0604020202020204" charset="0"/>
                        </a:rPr>
                        <a:t>[0].hostnames[0].hostname[0].$.name}</a:t>
                      </a:r>
                    </a:p>
                  </a:txBody>
                  <a:tcPr/>
                </a:tc>
                <a:tc>
                  <a:txBody>
                    <a:bodyPr/>
                    <a:lstStyle/>
                    <a:p>
                      <a:pPr algn="ctr"/>
                      <a:r>
                        <a:rPr lang="en-US" sz="800" dirty="0">
                          <a:latin typeface="Open Sans Extra Bold" panose="020B0604020202020204" charset="0"/>
                          <a:ea typeface="Open Sans Extra Bold" panose="020B0604020202020204" charset="0"/>
                          <a:cs typeface="Open Sans Extra Bold" panose="020B0604020202020204" charset="0"/>
                        </a:rPr>
                        <a:t>-</a:t>
                      </a:r>
                    </a:p>
                  </a:txBody>
                  <a:tcPr/>
                </a:tc>
                <a:tc>
                  <a:txBody>
                    <a:bodyPr/>
                    <a:lstStyle/>
                    <a:p>
                      <a:pPr algn="ctr"/>
                      <a:r>
                        <a:rPr lang="en-US" sz="800" dirty="0">
                          <a:latin typeface="Open Sans Extra Bold" panose="020B0604020202020204" charset="0"/>
                          <a:ea typeface="Open Sans Extra Bold" panose="020B0604020202020204" charset="0"/>
                          <a:cs typeface="Open Sans Extra Bold" panose="020B0604020202020204" charset="0"/>
                        </a:rPr>
                        <a:t>-</a:t>
                      </a:r>
                    </a:p>
                  </a:txBody>
                  <a:tcPr/>
                </a:tc>
                <a:tc>
                  <a:txBody>
                    <a:bodyPr/>
                    <a:lstStyle/>
                    <a:p>
                      <a:pPr algn="ctr"/>
                      <a:r>
                        <a:rPr lang="en-US" sz="800" dirty="0">
                          <a:latin typeface="Open Sans Extra Bold" panose="020B0604020202020204" charset="0"/>
                          <a:ea typeface="Open Sans Extra Bold" panose="020B0604020202020204" charset="0"/>
                          <a:cs typeface="Open Sans Extra Bold" panose="020B0604020202020204" charset="0"/>
                        </a:rPr>
                        <a:t>-</a:t>
                      </a:r>
                    </a:p>
                  </a:txBody>
                  <a:tcPr/>
                </a:tc>
                <a:tc>
                  <a:txBody>
                    <a:bodyPr/>
                    <a:lstStyle/>
                    <a:p>
                      <a:pPr algn="ctr"/>
                      <a:r>
                        <a:rPr lang="en-US" sz="800" dirty="0">
                          <a:latin typeface="Open Sans Extra Bold" panose="020B0604020202020204" charset="0"/>
                          <a:ea typeface="Open Sans Extra Bold" panose="020B0604020202020204" charset="0"/>
                          <a:cs typeface="Open Sans Extra Bold" panose="020B0604020202020204" charset="0"/>
                        </a:rPr>
                        <a:t>-</a:t>
                      </a:r>
                    </a:p>
                  </a:txBody>
                  <a:tcPr/>
                </a:tc>
                <a:extLst>
                  <a:ext uri="{0D108BD9-81ED-4DB2-BD59-A6C34878D82A}">
                    <a16:rowId xmlns:a16="http://schemas.microsoft.com/office/drawing/2014/main" val="1140036903"/>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647699" y="1804633"/>
            <a:ext cx="4076700" cy="226152"/>
          </a:xfrm>
          <a:prstGeom prst="rect">
            <a:avLst/>
          </a:prstGeom>
        </p:spPr>
        <p:txBody>
          <a:bodyPr lIns="0" tIns="0" rIns="0" bIns="0" rtlCol="0" anchor="t">
            <a:spAutoFit/>
          </a:bodyPr>
          <a:lstStyle/>
          <a:p>
            <a:pPr>
              <a:lnSpc>
                <a:spcPts val="1853"/>
              </a:lnSpc>
            </a:pPr>
            <a:r>
              <a:rPr lang="en-US" sz="1323" spc="79" dirty="0">
                <a:solidFill>
                  <a:srgbClr val="495052"/>
                </a:solidFill>
                <a:latin typeface="PT Sans Bold"/>
              </a:rPr>
              <a:t>Hydra</a:t>
            </a:r>
          </a:p>
        </p:txBody>
      </p:sp>
      <p:grpSp>
        <p:nvGrpSpPr>
          <p:cNvPr id="6" name="Group 6"/>
          <p:cNvGrpSpPr/>
          <p:nvPr/>
        </p:nvGrpSpPr>
        <p:grpSpPr>
          <a:xfrm>
            <a:off x="647700" y="531161"/>
            <a:ext cx="6248784" cy="201329"/>
            <a:chOff x="0" y="0"/>
            <a:chExt cx="8331712" cy="268438"/>
          </a:xfrm>
        </p:grpSpPr>
        <p:sp>
          <p:nvSpPr>
            <p:cNvPr id="7" name="TextBox 7"/>
            <p:cNvSpPr txBox="1"/>
            <p:nvPr/>
          </p:nvSpPr>
          <p:spPr>
            <a:xfrm>
              <a:off x="5127000" y="-28575"/>
              <a:ext cx="3204712" cy="297013"/>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8" name="TextBox 8"/>
            <p:cNvSpPr txBox="1"/>
            <p:nvPr/>
          </p:nvSpPr>
          <p:spPr>
            <a:xfrm>
              <a:off x="0" y="-28575"/>
              <a:ext cx="3634993"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grpSp>
        <p:nvGrpSpPr>
          <p:cNvPr id="84" name="Group 84"/>
          <p:cNvGrpSpPr/>
          <p:nvPr/>
        </p:nvGrpSpPr>
        <p:grpSpPr>
          <a:xfrm>
            <a:off x="647700" y="937377"/>
            <a:ext cx="2171700" cy="514372"/>
            <a:chOff x="0" y="-76200"/>
            <a:chExt cx="2895600" cy="685829"/>
          </a:xfrm>
        </p:grpSpPr>
        <p:sp>
          <p:nvSpPr>
            <p:cNvPr id="85" name="TextBox 85"/>
            <p:cNvSpPr txBox="1"/>
            <p:nvPr/>
          </p:nvSpPr>
          <p:spPr>
            <a:xfrm>
              <a:off x="0" y="-76200"/>
              <a:ext cx="2895600" cy="685829"/>
            </a:xfrm>
            <a:prstGeom prst="rect">
              <a:avLst/>
            </a:prstGeom>
          </p:spPr>
          <p:txBody>
            <a:bodyPr lIns="0" tIns="0" rIns="0" bIns="0" rtlCol="0" anchor="t">
              <a:spAutoFit/>
            </a:bodyPr>
            <a:lstStyle/>
            <a:p>
              <a:pPr>
                <a:lnSpc>
                  <a:spcPts val="4632"/>
                </a:lnSpc>
              </a:pPr>
              <a:r>
                <a:rPr lang="en-US" sz="3309" spc="661" dirty="0">
                  <a:solidFill>
                    <a:srgbClr val="222222"/>
                  </a:solidFill>
                  <a:latin typeface="Bebas Neue Bold"/>
                </a:rPr>
                <a:t>05</a:t>
              </a:r>
            </a:p>
          </p:txBody>
        </p:sp>
        <p:sp>
          <p:nvSpPr>
            <p:cNvPr id="86" name="TextBox 86"/>
            <p:cNvSpPr txBox="1"/>
            <p:nvPr/>
          </p:nvSpPr>
          <p:spPr>
            <a:xfrm>
              <a:off x="685800" y="184395"/>
              <a:ext cx="1524000" cy="222250"/>
            </a:xfrm>
            <a:prstGeom prst="rect">
              <a:avLst/>
            </a:prstGeom>
          </p:spPr>
          <p:txBody>
            <a:bodyPr lIns="0" tIns="0" rIns="0" bIns="0" rtlCol="0" anchor="t">
              <a:spAutoFit/>
            </a:bodyPr>
            <a:lstStyle/>
            <a:p>
              <a:pPr>
                <a:lnSpc>
                  <a:spcPts val="1400"/>
                </a:lnSpc>
              </a:pPr>
              <a:r>
                <a:rPr lang="en-US" sz="1000" spc="60" dirty="0">
                  <a:solidFill>
                    <a:srgbClr val="222222"/>
                  </a:solidFill>
                  <a:latin typeface="PT Sans"/>
                </a:rPr>
                <a:t>/FINDINGS/Hydra</a:t>
              </a:r>
            </a:p>
          </p:txBody>
        </p:sp>
      </p:grpSp>
    </p:spTree>
    <p:extLst>
      <p:ext uri="{BB962C8B-B14F-4D97-AF65-F5344CB8AC3E}">
        <p14:creationId xmlns:p14="http://schemas.microsoft.com/office/powerpoint/2010/main" val="16385362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40485" r="40485"/>
          <a:stretch>
            <a:fillRect/>
          </a:stretch>
        </p:blipFill>
        <p:spPr>
          <a:xfrm>
            <a:off x="-19067" y="2535908"/>
            <a:ext cx="1563680" cy="8217523"/>
          </a:xfrm>
          <a:prstGeom prst="rect">
            <a:avLst/>
          </a:prstGeom>
        </p:spPr>
      </p:pic>
      <p:grpSp>
        <p:nvGrpSpPr>
          <p:cNvPr id="3" name="Group 3"/>
          <p:cNvGrpSpPr/>
          <p:nvPr/>
        </p:nvGrpSpPr>
        <p:grpSpPr>
          <a:xfrm>
            <a:off x="647316" y="521443"/>
            <a:ext cx="6248784" cy="201329"/>
            <a:chOff x="0" y="0"/>
            <a:chExt cx="8331712" cy="268438"/>
          </a:xfrm>
        </p:grpSpPr>
        <p:sp>
          <p:nvSpPr>
            <p:cNvPr id="4" name="TextBox 4"/>
            <p:cNvSpPr txBox="1"/>
            <p:nvPr/>
          </p:nvSpPr>
          <p:spPr>
            <a:xfrm>
              <a:off x="5127000" y="-28575"/>
              <a:ext cx="3204712" cy="297013"/>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5" name="TextBox 5"/>
            <p:cNvSpPr txBox="1"/>
            <p:nvPr/>
          </p:nvSpPr>
          <p:spPr>
            <a:xfrm>
              <a:off x="0" y="-28575"/>
              <a:ext cx="3634993"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sp>
        <p:nvSpPr>
          <p:cNvPr id="6" name="TextBox 6"/>
          <p:cNvSpPr txBox="1"/>
          <p:nvPr/>
        </p:nvSpPr>
        <p:spPr>
          <a:xfrm>
            <a:off x="2486019" y="2557193"/>
            <a:ext cx="4076700" cy="223554"/>
          </a:xfrm>
          <a:prstGeom prst="rect">
            <a:avLst/>
          </a:prstGeom>
        </p:spPr>
        <p:txBody>
          <a:bodyPr lIns="0" tIns="0" rIns="0" bIns="0" rtlCol="0" anchor="t">
            <a:spAutoFit/>
          </a:bodyPr>
          <a:lstStyle/>
          <a:p>
            <a:pPr>
              <a:lnSpc>
                <a:spcPts val="1853"/>
              </a:lnSpc>
            </a:pPr>
            <a:r>
              <a:rPr lang="en-US" sz="1323" spc="79">
                <a:solidFill>
                  <a:srgbClr val="495052"/>
                </a:solidFill>
                <a:latin typeface="PT Sans"/>
              </a:rPr>
              <a:t>Install and update to latest version.</a:t>
            </a:r>
          </a:p>
        </p:txBody>
      </p:sp>
      <p:grpSp>
        <p:nvGrpSpPr>
          <p:cNvPr id="7" name="Group 7"/>
          <p:cNvGrpSpPr/>
          <p:nvPr/>
        </p:nvGrpSpPr>
        <p:grpSpPr>
          <a:xfrm>
            <a:off x="647700" y="937377"/>
            <a:ext cx="2475380" cy="514372"/>
            <a:chOff x="0" y="-76200"/>
            <a:chExt cx="3300506" cy="685829"/>
          </a:xfrm>
        </p:grpSpPr>
        <p:sp>
          <p:nvSpPr>
            <p:cNvPr id="8" name="TextBox 8"/>
            <p:cNvSpPr txBox="1"/>
            <p:nvPr/>
          </p:nvSpPr>
          <p:spPr>
            <a:xfrm>
              <a:off x="0" y="-76200"/>
              <a:ext cx="2895599" cy="685829"/>
            </a:xfrm>
            <a:prstGeom prst="rect">
              <a:avLst/>
            </a:prstGeom>
          </p:spPr>
          <p:txBody>
            <a:bodyPr lIns="0" tIns="0" rIns="0" bIns="0" rtlCol="0" anchor="t">
              <a:spAutoFit/>
            </a:bodyPr>
            <a:lstStyle/>
            <a:p>
              <a:pPr>
                <a:lnSpc>
                  <a:spcPts val="4632"/>
                </a:lnSpc>
              </a:pPr>
              <a:r>
                <a:rPr lang="en-US" sz="3309" spc="661" dirty="0">
                  <a:solidFill>
                    <a:srgbClr val="222222"/>
                  </a:solidFill>
                  <a:latin typeface="Bebas Neue Bold"/>
                </a:rPr>
                <a:t>06</a:t>
              </a:r>
            </a:p>
          </p:txBody>
        </p:sp>
        <p:sp>
          <p:nvSpPr>
            <p:cNvPr id="9" name="TextBox 9"/>
            <p:cNvSpPr txBox="1"/>
            <p:nvPr/>
          </p:nvSpPr>
          <p:spPr>
            <a:xfrm>
              <a:off x="685800" y="184395"/>
              <a:ext cx="2614706" cy="213783"/>
            </a:xfrm>
            <a:prstGeom prst="rect">
              <a:avLst/>
            </a:prstGeom>
          </p:spPr>
          <p:txBody>
            <a:bodyPr lIns="0" tIns="0" rIns="0" bIns="0" rtlCol="0" anchor="t">
              <a:spAutoFit/>
            </a:bodyPr>
            <a:lstStyle/>
            <a:p>
              <a:pPr>
                <a:lnSpc>
                  <a:spcPts val="1400"/>
                </a:lnSpc>
              </a:pPr>
              <a:r>
                <a:rPr lang="en-US" sz="1000" spc="60">
                  <a:solidFill>
                    <a:srgbClr val="222222"/>
                  </a:solidFill>
                  <a:latin typeface="PT Sans"/>
                </a:rPr>
                <a:t>/REMEDIATION</a:t>
              </a:r>
            </a:p>
          </p:txBody>
        </p:sp>
      </p:grpSp>
      <p:sp>
        <p:nvSpPr>
          <p:cNvPr id="10" name="TextBox 10"/>
          <p:cNvSpPr txBox="1"/>
          <p:nvPr/>
        </p:nvSpPr>
        <p:spPr>
          <a:xfrm>
            <a:off x="2747400" y="1870085"/>
            <a:ext cx="4076700" cy="516313"/>
          </a:xfrm>
          <a:prstGeom prst="rect">
            <a:avLst/>
          </a:prstGeom>
        </p:spPr>
        <p:txBody>
          <a:bodyPr lIns="0" tIns="0" rIns="0" bIns="0" rtlCol="0" anchor="t">
            <a:spAutoFit/>
          </a:bodyPr>
          <a:lstStyle/>
          <a:p>
            <a:pPr>
              <a:lnSpc>
                <a:spcPts val="3805"/>
              </a:lnSpc>
            </a:pPr>
            <a:r>
              <a:rPr lang="en-US" sz="3309" spc="297">
                <a:solidFill>
                  <a:srgbClr val="495052"/>
                </a:solidFill>
                <a:latin typeface="Bebas Neue Bold"/>
              </a:rPr>
              <a:t>REMEDIATION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769</TotalTime>
  <Words>453</Words>
  <Application>Microsoft Office PowerPoint</Application>
  <PresentationFormat>Custom</PresentationFormat>
  <Paragraphs>93</Paragraphs>
  <Slides>8</Slides>
  <Notes>2</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8</vt:i4>
      </vt:variant>
    </vt:vector>
  </HeadingPairs>
  <TitlesOfParts>
    <vt:vector size="19" baseType="lpstr">
      <vt:lpstr>Open Sans Extra Bold</vt:lpstr>
      <vt:lpstr>Calibri</vt:lpstr>
      <vt:lpstr>Raleway Heavy</vt:lpstr>
      <vt:lpstr>PT Sans</vt:lpstr>
      <vt:lpstr>Bebas Neue Bold</vt:lpstr>
      <vt:lpstr>PT Sans Bold</vt:lpstr>
      <vt:lpstr>Raleway</vt:lpstr>
      <vt:lpstr>Raleway Bold</vt:lpstr>
      <vt:lpstr>PT Sans Italics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CSI</dc:title>
  <cp:lastModifiedBy>Bernard Nonofall</cp:lastModifiedBy>
  <cp:revision>63</cp:revision>
  <dcterms:created xsi:type="dcterms:W3CDTF">2006-08-16T00:00:00Z</dcterms:created>
  <dcterms:modified xsi:type="dcterms:W3CDTF">2020-12-16T11:53:01Z</dcterms:modified>
  <dc:identifier>DAEOVpe10io</dc:identifier>
</cp:coreProperties>
</file>

<file path=docProps/thumbnail.jpeg>
</file>